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4"/>
  </p:notesMasterIdLst>
  <p:handoutMasterIdLst>
    <p:handoutMasterId r:id="rId25"/>
  </p:handoutMasterIdLst>
  <p:sldIdLst>
    <p:sldId id="1293" r:id="rId2"/>
    <p:sldId id="1511" r:id="rId3"/>
    <p:sldId id="1509" r:id="rId4"/>
    <p:sldId id="1510" r:id="rId5"/>
    <p:sldId id="1495" r:id="rId6"/>
    <p:sldId id="1496" r:id="rId7"/>
    <p:sldId id="1497" r:id="rId8"/>
    <p:sldId id="1486" r:id="rId9"/>
    <p:sldId id="1487" r:id="rId10"/>
    <p:sldId id="1488" r:id="rId11"/>
    <p:sldId id="1489" r:id="rId12"/>
    <p:sldId id="1490" r:id="rId13"/>
    <p:sldId id="1491" r:id="rId14"/>
    <p:sldId id="1492" r:id="rId15"/>
    <p:sldId id="1493" r:id="rId16"/>
    <p:sldId id="1446" r:id="rId17"/>
    <p:sldId id="1451" r:id="rId18"/>
    <p:sldId id="1452" r:id="rId19"/>
    <p:sldId id="1456" r:id="rId20"/>
    <p:sldId id="1455" r:id="rId21"/>
    <p:sldId id="1457" r:id="rId22"/>
    <p:sldId id="1485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48">
          <p15:clr>
            <a:srgbClr val="A4A3A4"/>
          </p15:clr>
        </p15:guide>
        <p15:guide id="2" pos="196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99FF33"/>
    <a:srgbClr val="F6FD71"/>
    <a:srgbClr val="FF0000"/>
    <a:srgbClr val="FF3333"/>
    <a:srgbClr val="FD7E71"/>
    <a:srgbClr val="CC3300"/>
    <a:srgbClr val="000000"/>
    <a:srgbClr val="DFBD2D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7" autoAdjust="0"/>
    <p:restoredTop sz="94630" autoAdjust="0"/>
  </p:normalViewPr>
  <p:slideViewPr>
    <p:cSldViewPr snapToGrid="0">
      <p:cViewPr varScale="1">
        <p:scale>
          <a:sx n="122" d="100"/>
          <a:sy n="122" d="100"/>
        </p:scale>
        <p:origin x="-1230" y="-102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-1308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0327FD29-0009-4C81-ADF6-DF16439037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64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BE243550-4C30-437F-93E4-202C95E74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4165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A9ECD1-CED9-471E-95FB-4B0E3A8B05F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09053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4117"/>
            <a:fld id="{5C561A6A-3790-47B2-84F6-A274861A04DE}" type="slidenum">
              <a:rPr lang="en-US" smtClean="0"/>
              <a:pPr defTabSz="964117"/>
              <a:t>2</a:t>
            </a:fld>
            <a:endParaRPr lang="en-US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Tag only needs enough bits to uniquely identify the block (jse)</a:t>
            </a:r>
          </a:p>
        </p:txBody>
      </p:sp>
    </p:spTree>
    <p:extLst>
      <p:ext uri="{BB962C8B-B14F-4D97-AF65-F5344CB8AC3E}">
        <p14:creationId xmlns:p14="http://schemas.microsoft.com/office/powerpoint/2010/main" val="2592266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4117"/>
            <a:fld id="{E10C72A7-35CF-4DB3-874E-62282D91AF3D}" type="slidenum">
              <a:rPr lang="en-US" smtClean="0"/>
              <a:pPr defTabSz="964117"/>
              <a:t>4</a:t>
            </a:fld>
            <a:endParaRPr lang="en-US" smtClean="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Simplest scheme is to extract bits from ‘block number’ to determine ‘set’ (jse)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03918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Write through vs. write back</a:t>
            </a:r>
          </a:p>
          <a:p>
            <a:r>
              <a:rPr lang="en-US" dirty="0" smtClean="0"/>
              <a:t>WT: </a:t>
            </a:r>
          </a:p>
          <a:p>
            <a:r>
              <a:rPr lang="en-US" dirty="0" smtClean="0"/>
              <a:t>+read miss never results in writes to main memory</a:t>
            </a:r>
            <a:br>
              <a:rPr lang="en-US" dirty="0" smtClean="0"/>
            </a:br>
            <a:r>
              <a:rPr lang="en-US" dirty="0" smtClean="0"/>
              <a:t>+ main memory always has the most current copy of the data (consistent) </a:t>
            </a:r>
            <a:br>
              <a:rPr lang="en-US" dirty="0" smtClean="0"/>
            </a:br>
            <a:r>
              <a:rPr lang="en-US" dirty="0" smtClean="0"/>
              <a:t>- write is slower </a:t>
            </a:r>
            <a:br>
              <a:rPr lang="en-US" dirty="0" smtClean="0"/>
            </a:br>
            <a:r>
              <a:rPr lang="en-US" dirty="0" smtClean="0"/>
              <a:t>- every write needs a main memory access </a:t>
            </a:r>
            <a:br>
              <a:rPr lang="en-US" dirty="0" smtClean="0"/>
            </a:br>
            <a:r>
              <a:rPr lang="en-US" dirty="0" smtClean="0"/>
              <a:t>- as a result uses more memory bandwidth</a:t>
            </a:r>
          </a:p>
          <a:p>
            <a:r>
              <a:rPr lang="en-US" dirty="0" smtClean="0"/>
              <a:t>WB:</a:t>
            </a:r>
          </a:p>
          <a:p>
            <a:r>
              <a:rPr lang="en-US" dirty="0" smtClean="0"/>
              <a:t>+ writes occur at the speed of the cache memory </a:t>
            </a:r>
            <a:br>
              <a:rPr lang="en-US" dirty="0" smtClean="0"/>
            </a:br>
            <a:r>
              <a:rPr lang="en-US" dirty="0" smtClean="0"/>
              <a:t>+ multiple writes within a block require only one write to main memory </a:t>
            </a:r>
            <a:br>
              <a:rPr lang="en-US" dirty="0" smtClean="0"/>
            </a:br>
            <a:r>
              <a:rPr lang="en-US" dirty="0" smtClean="0"/>
              <a:t>+ as a result uses less memory bandwidth </a:t>
            </a:r>
            <a:br>
              <a:rPr lang="en-US" dirty="0" smtClean="0"/>
            </a:br>
            <a:r>
              <a:rPr lang="en-US" dirty="0" smtClean="0"/>
              <a:t>- main memory is not always consistent with cache </a:t>
            </a:r>
            <a:br>
              <a:rPr lang="en-US" dirty="0" smtClean="0"/>
            </a:br>
            <a:r>
              <a:rPr lang="en-US" dirty="0" smtClean="0"/>
              <a:t>- reads that result in replacement may cause writes of dirty blocks to main memory</a:t>
            </a:r>
          </a:p>
          <a:p>
            <a:endParaRPr lang="en-US" dirty="0" smtClean="0"/>
          </a:p>
          <a:p>
            <a:r>
              <a:rPr lang="en-US" b="1" i="1" dirty="0" smtClean="0"/>
              <a:t>Write Back with No Write Allocate: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on hits it writes to cache setting dirty bit for the block, main memory is not updated; </a:t>
            </a:r>
            <a:br>
              <a:rPr lang="en-US" dirty="0" smtClean="0"/>
            </a:br>
            <a:r>
              <a:rPr lang="en-US" dirty="0" smtClean="0"/>
              <a:t>on misses it updates the block in main memory not bringing that block to the cache; </a:t>
            </a:r>
            <a:br>
              <a:rPr lang="en-US" dirty="0" smtClean="0"/>
            </a:br>
            <a:r>
              <a:rPr lang="en-US" dirty="0" smtClean="0"/>
              <a:t>Subsequent writes to the same block, if the block originally caused a miss, will generate misses all the way and result in very inefficient execution.</a:t>
            </a:r>
          </a:p>
          <a:p>
            <a:r>
              <a:rPr lang="en-US" dirty="0" smtClean="0"/>
              <a:t>Hence, WB+WA more</a:t>
            </a:r>
            <a:r>
              <a:rPr lang="en-US" baseline="0" dirty="0" smtClean="0"/>
              <a:t> common combination.</a:t>
            </a:r>
          </a:p>
          <a:p>
            <a:endParaRPr lang="en-US" baseline="0" dirty="0" smtClean="0"/>
          </a:p>
          <a:p>
            <a:r>
              <a:rPr lang="en-US" b="1" i="1" dirty="0" smtClean="0"/>
              <a:t>Write Through with No Write Allocate: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on hits it writes to cache and main memory; </a:t>
            </a:r>
            <a:br>
              <a:rPr lang="en-US" dirty="0" smtClean="0"/>
            </a:br>
            <a:r>
              <a:rPr lang="en-US" dirty="0" smtClean="0"/>
              <a:t>on misses it updates the block in main memory not bringing that block to the cache; </a:t>
            </a:r>
            <a:br>
              <a:rPr lang="en-US" dirty="0" smtClean="0"/>
            </a:br>
            <a:r>
              <a:rPr lang="en-US" dirty="0" smtClean="0"/>
              <a:t>Subsequent writes to the block will update main memory anyway, so write misses aren’t helped. Only read misse</a:t>
            </a:r>
            <a:r>
              <a:rPr lang="en-US" baseline="0" dirty="0" smtClean="0"/>
              <a:t>s helped with allocate. </a:t>
            </a:r>
          </a:p>
          <a:p>
            <a:r>
              <a:rPr lang="en-US" baseline="0" dirty="0" smtClean="0"/>
              <a:t>Hence, WT, no WA usually.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Re-look at these options when the next level is a cache; not a memory.</a:t>
            </a:r>
          </a:p>
          <a:p>
            <a:r>
              <a:rPr lang="en-US" dirty="0" smtClean="0"/>
              <a:t>Write back with no allocate? Why is this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739C7E-BBFE-4DF2-80D2-D40EE49AECD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561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739C7E-BBFE-4DF2-80D2-D40EE49AECD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47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sz="12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Miss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Status </a:t>
            </a:r>
            <a:r>
              <a:rPr kumimoji="1" lang="en-US" sz="12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Handling Registers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(MSHRs)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243550-4C30-437F-93E4-202C95E74B6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940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 there a problem with </a:t>
            </a:r>
            <a:r>
              <a:rPr lang="en-US" dirty="0" err="1" smtClean="0"/>
              <a:t>waitFill</a:t>
            </a:r>
            <a:r>
              <a:rPr lang="en-US" dirty="0" smtClean="0"/>
              <a:t>? What if the </a:t>
            </a:r>
            <a:r>
              <a:rPr lang="en-US" dirty="0" err="1" smtClean="0"/>
              <a:t>hitQ</a:t>
            </a:r>
            <a:r>
              <a:rPr lang="en-US" dirty="0" smtClean="0"/>
              <a:t> is blocked? Should we not at</a:t>
            </a:r>
            <a:r>
              <a:rPr lang="en-US" baseline="0" dirty="0" smtClean="0"/>
              <a:t> least write it in the cache?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243550-4C30-437F-93E4-202C95E74B6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30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October 23, 2017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L15-</a:t>
            </a:r>
            <a:fld id="{3DE006A4-E9FC-42AF-A6C6-611FFAB882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http://csg.csail.mit.edu/6.175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October 23, 2017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L13-</a:t>
            </a:r>
            <a:fld id="{312DCABE-3469-4729-842D-99C1CF712F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http://csg.csail.mit.edu/6.175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October 23, 2017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L15-</a:t>
            </a:r>
            <a:fld id="{13B05E0F-7AF6-4F5B-A16A-F3ACA8CC56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8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http://csg.csail.mit.edu/6.175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781050" y="1527175"/>
            <a:ext cx="7899400" cy="4651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 smtClean="0">
                <a:solidFill>
                  <a:srgbClr val="660066"/>
                </a:solidFill>
              </a:rPr>
              <a:t>Constructive Computer Architecture</a:t>
            </a:r>
            <a:endParaRPr lang="en-US" sz="11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40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4000" dirty="0" smtClean="0">
                <a:solidFill>
                  <a:schemeClr val="tx2"/>
                </a:solidFill>
              </a:rPr>
              <a:t>Caches and store buffers</a:t>
            </a:r>
            <a:endParaRPr lang="en-US" sz="4000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</a:pP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Arvind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Computer Science &amp; Artificial Intelligence Lab.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Massachusetts Institute of Technology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23,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L15-</a:t>
            </a:r>
            <a:fld id="{3DE006A4-E9FC-42AF-A6C6-611FFAB882F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37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371475"/>
            <a:ext cx="7772400" cy="1143000"/>
          </a:xfrm>
        </p:spPr>
        <p:txBody>
          <a:bodyPr/>
          <a:lstStyle/>
          <a:p>
            <a:r>
              <a:rPr lang="en-US" dirty="0" smtClean="0"/>
              <a:t>Blocking cache</a:t>
            </a:r>
            <a:br>
              <a:rPr lang="en-US" dirty="0" smtClean="0"/>
            </a:br>
            <a:r>
              <a:rPr lang="en-US" sz="3200" dirty="0" smtClean="0"/>
              <a:t>state elements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49" y="1485899"/>
            <a:ext cx="8429626" cy="4619625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  </a:t>
            </a:r>
            <a:r>
              <a:rPr lang="en-US" sz="1800" dirty="0" err="1" smtClean="0">
                <a:latin typeface="Courier New"/>
              </a:rPr>
              <a:t>RegFile</a:t>
            </a:r>
            <a:r>
              <a:rPr lang="en-US" sz="1800" dirty="0">
                <a:latin typeface="Courier New"/>
              </a:rPr>
              <a:t>#(</a:t>
            </a:r>
            <a:r>
              <a:rPr lang="en-US" sz="1800" dirty="0" err="1">
                <a:latin typeface="Courier New"/>
              </a:rPr>
              <a:t>CacheIndex</a:t>
            </a:r>
            <a:r>
              <a:rPr lang="en-US" sz="1800" dirty="0">
                <a:latin typeface="Courier New"/>
              </a:rPr>
              <a:t>, </a:t>
            </a:r>
            <a:r>
              <a:rPr lang="en-US" sz="1800" dirty="0" smtClean="0">
                <a:latin typeface="Courier New"/>
              </a:rPr>
              <a:t>Line)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dataArray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&lt;- </a:t>
            </a:r>
            <a:r>
              <a:rPr lang="en-US" sz="1800" dirty="0" err="1" smtClean="0">
                <a:latin typeface="Courier New"/>
              </a:rPr>
              <a:t>mkRegFileFull</a:t>
            </a:r>
            <a:r>
              <a:rPr lang="en-US" sz="1800" dirty="0"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</a:t>
            </a:r>
            <a:r>
              <a:rPr lang="en-US" sz="1800" dirty="0" err="1">
                <a:latin typeface="Courier New"/>
              </a:rPr>
              <a:t>RegFile</a:t>
            </a:r>
            <a:r>
              <a:rPr lang="en-US" sz="1800" dirty="0">
                <a:latin typeface="Courier New"/>
              </a:rPr>
              <a:t>#(</a:t>
            </a:r>
            <a:r>
              <a:rPr lang="en-US" sz="1800" dirty="0" err="1">
                <a:latin typeface="Courier New"/>
              </a:rPr>
              <a:t>CacheIndex</a:t>
            </a:r>
            <a:r>
              <a:rPr lang="en-US" sz="1800" dirty="0">
                <a:latin typeface="Courier New"/>
              </a:rPr>
              <a:t>, Maybe#(</a:t>
            </a:r>
            <a:r>
              <a:rPr lang="en-US" sz="1800" dirty="0" err="1">
                <a:latin typeface="Courier New"/>
              </a:rPr>
              <a:t>CacheTag</a:t>
            </a:r>
            <a:r>
              <a:rPr lang="en-US" sz="1800" dirty="0" smtClean="0">
                <a:latin typeface="Courier New"/>
              </a:rPr>
              <a:t>))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</a:t>
            </a:r>
            <a:r>
              <a:rPr lang="en-US" sz="1800" dirty="0" smtClean="0">
                <a:latin typeface="Courier New"/>
              </a:rPr>
              <a:t>                            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tagArray</a:t>
            </a:r>
            <a:r>
              <a:rPr lang="en-US" sz="1800" dirty="0" smtClean="0">
                <a:latin typeface="Courier New"/>
              </a:rPr>
              <a:t> &lt;- </a:t>
            </a:r>
            <a:r>
              <a:rPr lang="en-US" sz="1800" dirty="0" err="1" smtClean="0">
                <a:latin typeface="Courier New"/>
              </a:rPr>
              <a:t>mkRegFileFull</a:t>
            </a:r>
            <a:r>
              <a:rPr lang="en-US" sz="1800" dirty="0"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</a:t>
            </a:r>
            <a:r>
              <a:rPr lang="en-US" sz="1800" dirty="0" err="1">
                <a:latin typeface="Courier New"/>
              </a:rPr>
              <a:t>RegFile</a:t>
            </a:r>
            <a:r>
              <a:rPr lang="en-US" sz="1800" dirty="0">
                <a:latin typeface="Courier New"/>
              </a:rPr>
              <a:t>#(</a:t>
            </a:r>
            <a:r>
              <a:rPr lang="en-US" sz="1800" dirty="0" err="1">
                <a:latin typeface="Courier New"/>
              </a:rPr>
              <a:t>CacheIndex</a:t>
            </a:r>
            <a:r>
              <a:rPr lang="en-US" sz="1800" dirty="0">
                <a:latin typeface="Courier New"/>
              </a:rPr>
              <a:t>, </a:t>
            </a:r>
            <a:r>
              <a:rPr lang="en-US" sz="1800" dirty="0" err="1">
                <a:latin typeface="Courier New"/>
              </a:rPr>
              <a:t>Bool</a:t>
            </a:r>
            <a:r>
              <a:rPr lang="en-US" sz="1800" dirty="0">
                <a:latin typeface="Courier New"/>
              </a:rPr>
              <a:t>) </a:t>
            </a:r>
            <a:r>
              <a:rPr lang="en-US" sz="1800" dirty="0" err="1">
                <a:solidFill>
                  <a:srgbClr val="FF0000"/>
                </a:solidFill>
                <a:latin typeface="Courier New"/>
              </a:rPr>
              <a:t>dirtyArray</a:t>
            </a:r>
            <a:r>
              <a:rPr lang="en-US" sz="1800" dirty="0">
                <a:latin typeface="Courier New"/>
              </a:rPr>
              <a:t> &lt;- </a:t>
            </a:r>
            <a:r>
              <a:rPr lang="en-US" sz="1800" dirty="0" err="1">
                <a:latin typeface="Courier New"/>
              </a:rPr>
              <a:t>mkRegFileFull</a:t>
            </a:r>
            <a:r>
              <a:rPr lang="en-US" sz="1800" dirty="0">
                <a:latin typeface="Courier New"/>
              </a:rPr>
              <a:t>;</a:t>
            </a:r>
          </a:p>
          <a:p>
            <a:pPr marL="0" indent="0">
              <a:buNone/>
            </a:pPr>
            <a:endParaRPr lang="en-US" sz="1800" dirty="0"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  </a:t>
            </a:r>
            <a:r>
              <a:rPr lang="en-US" sz="1800" dirty="0" err="1" smtClean="0">
                <a:latin typeface="Courier New"/>
              </a:rPr>
              <a:t>Fifo</a:t>
            </a:r>
            <a:r>
              <a:rPr lang="en-US" sz="1800" dirty="0">
                <a:latin typeface="Courier New"/>
              </a:rPr>
              <a:t>#(1, Data) </a:t>
            </a:r>
            <a:r>
              <a:rPr lang="en-US" sz="1800" dirty="0" smtClean="0">
                <a:latin typeface="Courier New"/>
              </a:rPr>
              <a:t>   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hitQ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&lt;- </a:t>
            </a:r>
            <a:r>
              <a:rPr lang="en-US" sz="1800" dirty="0" err="1">
                <a:latin typeface="Courier New"/>
              </a:rPr>
              <a:t>mkBypassFifo</a:t>
            </a:r>
            <a:r>
              <a:rPr lang="en-US" sz="1800" dirty="0" smtClean="0">
                <a:latin typeface="Courier New"/>
              </a:rPr>
              <a:t>;</a:t>
            </a:r>
            <a:endParaRPr lang="en-US" sz="1800" dirty="0">
              <a:latin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</a:t>
            </a:r>
            <a:r>
              <a:rPr lang="en-US" sz="1800" dirty="0" err="1">
                <a:latin typeface="Courier New"/>
              </a:rPr>
              <a:t>Reg</a:t>
            </a:r>
            <a:r>
              <a:rPr lang="en-US" sz="1800" dirty="0">
                <a:latin typeface="Courier New"/>
              </a:rPr>
              <a:t>#(</a:t>
            </a:r>
            <a:r>
              <a:rPr lang="en-US" sz="1800" dirty="0" err="1" smtClean="0">
                <a:latin typeface="Courier New"/>
              </a:rPr>
              <a:t>MemReq</a:t>
            </a:r>
            <a:r>
              <a:rPr lang="en-US" sz="1800" dirty="0" smtClean="0">
                <a:latin typeface="Courier New"/>
              </a:rPr>
              <a:t>)   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missReq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&lt;- </a:t>
            </a:r>
            <a:r>
              <a:rPr lang="en-US" sz="1800" dirty="0" err="1">
                <a:latin typeface="Courier New"/>
              </a:rPr>
              <a:t>mkRegU</a:t>
            </a:r>
            <a:r>
              <a:rPr lang="en-US" sz="1800" dirty="0" smtClean="0">
                <a:latin typeface="Courier New"/>
              </a:rPr>
              <a:t>;</a:t>
            </a:r>
            <a:endParaRPr lang="en-US" sz="1800" dirty="0">
              <a:latin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</a:t>
            </a:r>
            <a:r>
              <a:rPr lang="en-US" sz="1800" dirty="0" err="1">
                <a:latin typeface="Courier New"/>
              </a:rPr>
              <a:t>Reg</a:t>
            </a:r>
            <a:r>
              <a:rPr lang="en-US" sz="1800" dirty="0" smtClean="0">
                <a:latin typeface="Courier New"/>
              </a:rPr>
              <a:t>#(</a:t>
            </a:r>
            <a:r>
              <a:rPr lang="en-US" sz="1800" dirty="0" err="1" smtClean="0">
                <a:latin typeface="Courier New"/>
              </a:rPr>
              <a:t>ReqStatus</a:t>
            </a:r>
            <a:r>
              <a:rPr lang="en-US" sz="1800" dirty="0">
                <a:latin typeface="Courier New"/>
              </a:rPr>
              <a:t>) </a:t>
            </a:r>
            <a:r>
              <a:rPr lang="en-US" sz="1800" dirty="0" smtClean="0">
                <a:latin typeface="Courier New"/>
              </a:rPr>
              <a:t> 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mshr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&lt;- </a:t>
            </a:r>
            <a:r>
              <a:rPr lang="en-US" sz="1800" dirty="0" err="1">
                <a:latin typeface="Courier New"/>
              </a:rPr>
              <a:t>mkReg</a:t>
            </a:r>
            <a:r>
              <a:rPr lang="en-US" sz="1800" dirty="0">
                <a:latin typeface="Courier New"/>
              </a:rPr>
              <a:t>(Ready);</a:t>
            </a:r>
          </a:p>
          <a:p>
            <a:pPr marL="0" indent="0">
              <a:buNone/>
            </a:pPr>
            <a:endParaRPr lang="en-US" sz="1800" dirty="0">
              <a:latin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</a:t>
            </a:r>
            <a:r>
              <a:rPr lang="en-US" sz="1800" dirty="0" err="1">
                <a:latin typeface="Courier New"/>
              </a:rPr>
              <a:t>Fifo</a:t>
            </a:r>
            <a:r>
              <a:rPr lang="en-US" sz="1800" dirty="0">
                <a:latin typeface="Courier New"/>
              </a:rPr>
              <a:t>#(2, </a:t>
            </a:r>
            <a:r>
              <a:rPr lang="en-US" sz="1800" dirty="0" err="1">
                <a:latin typeface="Courier New"/>
              </a:rPr>
              <a:t>MemReq</a:t>
            </a:r>
            <a:r>
              <a:rPr lang="en-US" sz="1800" dirty="0">
                <a:latin typeface="Courier New"/>
              </a:rPr>
              <a:t>) </a:t>
            </a:r>
            <a:r>
              <a:rPr lang="en-US" sz="1800" dirty="0" err="1">
                <a:solidFill>
                  <a:srgbClr val="FF0000"/>
                </a:solidFill>
                <a:latin typeface="Courier New"/>
              </a:rPr>
              <a:t>memReqQ</a:t>
            </a:r>
            <a:r>
              <a:rPr lang="en-US" sz="1800" dirty="0">
                <a:latin typeface="Courier New"/>
              </a:rPr>
              <a:t> &lt;- </a:t>
            </a:r>
            <a:r>
              <a:rPr lang="en-US" sz="1800" dirty="0" err="1">
                <a:latin typeface="Courier New"/>
              </a:rPr>
              <a:t>mkCFFifo</a:t>
            </a:r>
            <a:r>
              <a:rPr lang="en-US" sz="1800" dirty="0" smtClean="0">
                <a:latin typeface="Courier New"/>
              </a:rPr>
              <a:t>;</a:t>
            </a:r>
            <a:endParaRPr lang="en-US" sz="1800" dirty="0">
              <a:latin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</a:t>
            </a:r>
            <a:r>
              <a:rPr lang="en-US" sz="1800" dirty="0" err="1">
                <a:latin typeface="Courier New"/>
              </a:rPr>
              <a:t>Fifo</a:t>
            </a:r>
            <a:r>
              <a:rPr lang="en-US" sz="1800" dirty="0">
                <a:latin typeface="Courier New"/>
              </a:rPr>
              <a:t>#(2, Line) 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memRespQ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&lt;- </a:t>
            </a:r>
            <a:r>
              <a:rPr lang="en-US" sz="1800" dirty="0" err="1">
                <a:latin typeface="Courier New"/>
              </a:rPr>
              <a:t>mkCFFifo</a:t>
            </a:r>
            <a:r>
              <a:rPr lang="en-US" sz="1800" dirty="0" smtClean="0">
                <a:latin typeface="Courier New"/>
              </a:rPr>
              <a:t>;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5713112" y="4664848"/>
            <a:ext cx="3362442" cy="1831299"/>
            <a:chOff x="5713112" y="4664848"/>
            <a:chExt cx="3362442" cy="1831299"/>
          </a:xfrm>
        </p:grpSpPr>
        <p:sp>
          <p:nvSpPr>
            <p:cNvPr id="7" name="TextBox 6"/>
            <p:cNvSpPr txBox="1"/>
            <p:nvPr/>
          </p:nvSpPr>
          <p:spPr>
            <a:xfrm>
              <a:off x="5760855" y="5018819"/>
              <a:ext cx="3314699" cy="147732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Comic Sans MS" pitchFamily="66" charset="0"/>
                </a:rPr>
                <a:t>CF </a:t>
              </a:r>
              <a:r>
                <a:rPr lang="en-US" sz="1800" dirty="0" err="1" smtClean="0">
                  <a:latin typeface="Comic Sans MS" pitchFamily="66" charset="0"/>
                </a:rPr>
                <a:t>Fifos</a:t>
              </a:r>
              <a:r>
                <a:rPr lang="en-US" sz="1800" dirty="0" smtClean="0">
                  <a:latin typeface="Comic Sans MS" pitchFamily="66" charset="0"/>
                </a:rPr>
                <a:t> are preferable because they provide better decoupling. An extra cycle here may not affect the performance by much</a:t>
              </a:r>
              <a:endParaRPr lang="en-US" sz="1800" dirty="0">
                <a:latin typeface="Comic Sans MS" pitchFamily="66" charset="0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 flipH="1" flipV="1">
              <a:off x="5721339" y="4664848"/>
              <a:ext cx="747474" cy="353016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 flipH="1" flipV="1">
              <a:off x="5713112" y="4949852"/>
              <a:ext cx="733030" cy="60455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21" name="Group 20"/>
          <p:cNvGrpSpPr/>
          <p:nvPr/>
        </p:nvGrpSpPr>
        <p:grpSpPr>
          <a:xfrm>
            <a:off x="4008474" y="2190307"/>
            <a:ext cx="4922875" cy="1664249"/>
            <a:chOff x="4008474" y="2190307"/>
            <a:chExt cx="4922875" cy="1664249"/>
          </a:xfrm>
        </p:grpSpPr>
        <p:sp>
          <p:nvSpPr>
            <p:cNvPr id="5" name="TextBox 4"/>
            <p:cNvSpPr txBox="1"/>
            <p:nvPr/>
          </p:nvSpPr>
          <p:spPr>
            <a:xfrm>
              <a:off x="6539024" y="2838893"/>
              <a:ext cx="2392325" cy="101566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mic Sans MS" panose="030F0702030302020204" pitchFamily="66" charset="0"/>
                </a:rPr>
                <a:t>Tag and valid bits are kept together as a Maybe </a:t>
              </a:r>
              <a:r>
                <a:rPr lang="en-US" dirty="0" smtClean="0">
                  <a:latin typeface="Comic Sans MS" panose="030F0702030302020204" pitchFamily="66" charset="0"/>
                </a:rPr>
                <a:t>type</a:t>
              </a:r>
              <a:endParaRPr lang="en-US" dirty="0">
                <a:latin typeface="Comic Sans MS" panose="030F0702030302020204" pitchFamily="66" charset="0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 flipH="1" flipV="1">
              <a:off x="4008474" y="2190307"/>
              <a:ext cx="2530550" cy="839972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22" name="Group 21"/>
          <p:cNvGrpSpPr/>
          <p:nvPr/>
        </p:nvGrpSpPr>
        <p:grpSpPr>
          <a:xfrm>
            <a:off x="5592198" y="3672714"/>
            <a:ext cx="3332854" cy="940865"/>
            <a:chOff x="5592198" y="3672714"/>
            <a:chExt cx="3332854" cy="940865"/>
          </a:xfrm>
        </p:grpSpPr>
        <p:cxnSp>
          <p:nvCxnSpPr>
            <p:cNvPr id="18" name="Straight Arrow Connector 17"/>
            <p:cNvCxnSpPr/>
            <p:nvPr/>
          </p:nvCxnSpPr>
          <p:spPr bwMode="auto">
            <a:xfrm flipH="1" flipV="1">
              <a:off x="5592198" y="3672714"/>
              <a:ext cx="923217" cy="326211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 flipH="1">
              <a:off x="5962493" y="3991369"/>
              <a:ext cx="530251" cy="6297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6532727" y="3905693"/>
              <a:ext cx="2392325" cy="70788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latin typeface="Comic Sans MS" panose="030F0702030302020204" pitchFamily="66" charset="0"/>
                </a:rPr>
                <a:t>mshr</a:t>
              </a:r>
              <a:r>
                <a:rPr lang="en-US" dirty="0" smtClean="0">
                  <a:latin typeface="Comic Sans MS" panose="030F0702030302020204" pitchFamily="66" charset="0"/>
                </a:rPr>
                <a:t> and </a:t>
              </a:r>
              <a:r>
                <a:rPr lang="en-US" dirty="0" err="1" smtClean="0">
                  <a:latin typeface="Comic Sans MS" panose="030F0702030302020204" pitchFamily="66" charset="0"/>
                </a:rPr>
                <a:t>missReq</a:t>
              </a:r>
              <a:r>
                <a:rPr lang="en-US" dirty="0" smtClean="0">
                  <a:latin typeface="Comic Sans MS" panose="030F0702030302020204" pitchFamily="66" charset="0"/>
                </a:rPr>
                <a:t> go together</a:t>
              </a:r>
              <a:endParaRPr lang="en-US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23, 2017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312DCABE-3469-4729-842D-99C1CF712F7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74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62875" cy="1143000"/>
          </a:xfrm>
        </p:spPr>
        <p:txBody>
          <a:bodyPr/>
          <a:lstStyle/>
          <a:p>
            <a:r>
              <a:rPr lang="en-US" dirty="0" err="1" smtClean="0"/>
              <a:t>Req</a:t>
            </a:r>
            <a:r>
              <a:rPr lang="en-US" dirty="0" smtClean="0"/>
              <a:t> method</a:t>
            </a:r>
            <a:br>
              <a:rPr lang="en-US" dirty="0" smtClean="0"/>
            </a:br>
            <a:r>
              <a:rPr lang="en-US" sz="2400" dirty="0" smtClean="0"/>
              <a:t>Blocking cache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4" y="1543050"/>
            <a:ext cx="7924802" cy="466725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method </a:t>
            </a:r>
            <a:r>
              <a:rPr lang="en-US" sz="1800" b="1" dirty="0">
                <a:latin typeface="Courier New"/>
              </a:rPr>
              <a:t>Action </a:t>
            </a:r>
            <a:r>
              <a:rPr lang="en-US" sz="1800" dirty="0" err="1">
                <a:latin typeface="Courier New"/>
              </a:rPr>
              <a:t>req</a:t>
            </a:r>
            <a:r>
              <a:rPr lang="en-US" sz="1800" dirty="0">
                <a:latin typeface="Courier New"/>
              </a:rPr>
              <a:t>(</a:t>
            </a:r>
            <a:r>
              <a:rPr lang="en-US" sz="1800" dirty="0" err="1">
                <a:latin typeface="Courier New"/>
              </a:rPr>
              <a:t>MemReq</a:t>
            </a:r>
            <a:r>
              <a:rPr lang="en-US" sz="1800" dirty="0">
                <a:latin typeface="Courier New"/>
              </a:rPr>
              <a:t> r) </a:t>
            </a:r>
            <a:r>
              <a:rPr lang="en-US" sz="1800" b="1" dirty="0" smtClean="0">
                <a:latin typeface="Courier New"/>
              </a:rPr>
              <a:t>if</a:t>
            </a:r>
            <a:r>
              <a:rPr lang="en-US" sz="1800" dirty="0" smtClean="0">
                <a:latin typeface="Courier New"/>
              </a:rPr>
              <a:t>(</a:t>
            </a:r>
            <a:r>
              <a:rPr lang="en-US" sz="1800" dirty="0" err="1" smtClean="0">
                <a:latin typeface="Courier New"/>
              </a:rPr>
              <a:t>mshr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== </a:t>
            </a:r>
            <a:r>
              <a:rPr lang="en-US" sz="1800" dirty="0" smtClean="0">
                <a:latin typeface="Courier New"/>
              </a:rPr>
              <a:t>Ready);</a:t>
            </a:r>
            <a:endParaRPr lang="en-US" sz="1800" dirty="0">
              <a:latin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</a:t>
            </a:r>
            <a:r>
              <a:rPr lang="en-US" sz="1800" b="1" dirty="0" smtClean="0">
                <a:latin typeface="Courier New"/>
              </a:rPr>
              <a:t>let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>
                <a:latin typeface="Courier New"/>
              </a:rPr>
              <a:t>idx</a:t>
            </a:r>
            <a:r>
              <a:rPr lang="en-US" sz="1800" dirty="0">
                <a:latin typeface="Courier New"/>
              </a:rPr>
              <a:t> = </a:t>
            </a:r>
            <a:r>
              <a:rPr lang="en-US" sz="1800" dirty="0" err="1">
                <a:latin typeface="Courier New"/>
              </a:rPr>
              <a:t>getIdx</a:t>
            </a:r>
            <a:r>
              <a:rPr lang="en-US" sz="1800" dirty="0">
                <a:latin typeface="Courier New"/>
              </a:rPr>
              <a:t>(</a:t>
            </a:r>
            <a:r>
              <a:rPr lang="en-US" sz="1800" dirty="0" err="1">
                <a:latin typeface="Courier New"/>
              </a:rPr>
              <a:t>r.addr</a:t>
            </a:r>
            <a:r>
              <a:rPr lang="en-US" sz="1800" dirty="0" smtClean="0">
                <a:latin typeface="Courier New"/>
              </a:rPr>
              <a:t>); </a:t>
            </a:r>
            <a:r>
              <a:rPr lang="en-US" sz="1800" b="1" dirty="0" smtClean="0">
                <a:latin typeface="Courier New"/>
              </a:rPr>
              <a:t>let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tag = </a:t>
            </a:r>
            <a:r>
              <a:rPr lang="en-US" sz="1800" dirty="0" err="1">
                <a:latin typeface="Courier New"/>
              </a:rPr>
              <a:t>getTag</a:t>
            </a:r>
            <a:r>
              <a:rPr lang="en-US" sz="1800" dirty="0">
                <a:latin typeface="Courier New"/>
              </a:rPr>
              <a:t>(</a:t>
            </a:r>
            <a:r>
              <a:rPr lang="en-US" sz="1800" dirty="0" err="1">
                <a:latin typeface="Courier New"/>
              </a:rPr>
              <a:t>r.addr</a:t>
            </a:r>
            <a:r>
              <a:rPr lang="en-US" sz="1800" dirty="0" smtClean="0"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b="1" dirty="0" smtClean="0">
                <a:latin typeface="Courier New"/>
              </a:rPr>
              <a:t>let </a:t>
            </a:r>
            <a:r>
              <a:rPr lang="en-US" sz="1800" dirty="0" err="1" smtClean="0">
                <a:latin typeface="Courier New"/>
              </a:rPr>
              <a:t>wOffset</a:t>
            </a:r>
            <a:r>
              <a:rPr lang="en-US" sz="1800" dirty="0" smtClean="0">
                <a:latin typeface="Courier New"/>
              </a:rPr>
              <a:t> = </a:t>
            </a:r>
            <a:r>
              <a:rPr lang="en-US" sz="1800" dirty="0" err="1" smtClean="0">
                <a:latin typeface="Courier New"/>
              </a:rPr>
              <a:t>getOffset</a:t>
            </a:r>
            <a:r>
              <a:rPr lang="en-US" sz="1800" dirty="0" smtClean="0">
                <a:latin typeface="Courier New"/>
              </a:rPr>
              <a:t>(</a:t>
            </a:r>
            <a:r>
              <a:rPr lang="en-US" sz="1800" dirty="0" err="1" smtClean="0">
                <a:latin typeface="Courier New"/>
              </a:rPr>
              <a:t>r.addr</a:t>
            </a:r>
            <a:r>
              <a:rPr lang="en-US" sz="1800" dirty="0" smtClean="0">
                <a:latin typeface="Courier New"/>
              </a:rPr>
              <a:t>);</a:t>
            </a:r>
            <a:endParaRPr lang="en-US" sz="1800" dirty="0">
              <a:latin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</a:t>
            </a:r>
            <a:r>
              <a:rPr lang="en-US" sz="1800" b="1" dirty="0" smtClean="0">
                <a:latin typeface="Courier New"/>
              </a:rPr>
              <a:t>let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>
                <a:latin typeface="Courier New"/>
              </a:rPr>
              <a:t>currTag</a:t>
            </a:r>
            <a:r>
              <a:rPr lang="en-US" sz="1800" dirty="0">
                <a:latin typeface="Courier New"/>
              </a:rPr>
              <a:t> = </a:t>
            </a:r>
            <a:r>
              <a:rPr lang="en-US" sz="1800" dirty="0" err="1">
                <a:latin typeface="Courier New"/>
              </a:rPr>
              <a:t>tagArray.sub</a:t>
            </a:r>
            <a:r>
              <a:rPr lang="en-US" sz="1800" dirty="0">
                <a:latin typeface="Courier New"/>
              </a:rPr>
              <a:t>(</a:t>
            </a:r>
            <a:r>
              <a:rPr lang="en-US" sz="1800" dirty="0" err="1">
                <a:latin typeface="Courier New"/>
              </a:rPr>
              <a:t>idx</a:t>
            </a:r>
            <a:r>
              <a:rPr lang="en-US" sz="1800" dirty="0" smtClean="0"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1800" b="1" dirty="0">
                <a:latin typeface="Courier New"/>
              </a:rPr>
              <a:t> </a:t>
            </a:r>
            <a:r>
              <a:rPr lang="en-US" sz="1800" b="1" dirty="0" smtClean="0">
                <a:latin typeface="Courier New"/>
              </a:rPr>
              <a:t> </a:t>
            </a:r>
            <a:r>
              <a:rPr lang="sv-SE" sz="1800" b="1" dirty="0" smtClean="0">
                <a:latin typeface="Courier New"/>
              </a:rPr>
              <a:t>let</a:t>
            </a:r>
            <a:r>
              <a:rPr lang="sv-SE" sz="1800" dirty="0" smtClean="0">
                <a:latin typeface="Courier New"/>
              </a:rPr>
              <a:t> hit = isValid(currTag</a:t>
            </a:r>
            <a:r>
              <a:rPr lang="sv-SE" sz="1800" dirty="0">
                <a:latin typeface="Courier New"/>
              </a:rPr>
              <a:t>)? </a:t>
            </a:r>
            <a:endParaRPr lang="sv-SE" sz="1800" dirty="0" smtClean="0">
              <a:latin typeface="Courier New"/>
            </a:endParaRPr>
          </a:p>
          <a:p>
            <a:pPr marL="0" indent="0">
              <a:buNone/>
            </a:pPr>
            <a:r>
              <a:rPr lang="sv-SE" sz="1800" dirty="0">
                <a:latin typeface="Courier New"/>
              </a:rPr>
              <a:t> </a:t>
            </a:r>
            <a:r>
              <a:rPr lang="sv-SE" sz="1800" dirty="0" smtClean="0">
                <a:latin typeface="Courier New"/>
              </a:rPr>
              <a:t>            fromMaybe(?,currTag)==tag : False; </a:t>
            </a:r>
            <a:endParaRPr lang="en-US" sz="1800" dirty="0">
              <a:latin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</a:t>
            </a:r>
            <a:r>
              <a:rPr lang="en-US" sz="1800" b="1" dirty="0" smtClean="0">
                <a:latin typeface="Courier New"/>
              </a:rPr>
              <a:t>if</a:t>
            </a:r>
            <a:r>
              <a:rPr lang="en-US" sz="1800" dirty="0" smtClean="0">
                <a:latin typeface="Courier New"/>
              </a:rPr>
              <a:t>(hit) </a:t>
            </a:r>
            <a:r>
              <a:rPr lang="en-US" sz="1800" b="1" dirty="0" smtClean="0">
                <a:latin typeface="Courier New"/>
              </a:rPr>
              <a:t>begin</a:t>
            </a:r>
            <a:endParaRPr lang="en-US" sz="1800" dirty="0" smtClean="0">
              <a:latin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  </a:t>
            </a:r>
            <a:r>
              <a:rPr lang="en-US" sz="1800" b="1" dirty="0" smtClean="0">
                <a:latin typeface="Courier New"/>
              </a:rPr>
              <a:t>let</a:t>
            </a:r>
            <a:r>
              <a:rPr lang="en-US" sz="1800" dirty="0" smtClean="0">
                <a:latin typeface="Courier New"/>
              </a:rPr>
              <a:t> x </a:t>
            </a:r>
            <a:r>
              <a:rPr lang="en-US" sz="1800" dirty="0">
                <a:latin typeface="Courier New"/>
              </a:rPr>
              <a:t>= </a:t>
            </a:r>
            <a:r>
              <a:rPr lang="en-US" sz="1800" dirty="0" err="1">
                <a:latin typeface="Courier New"/>
              </a:rPr>
              <a:t>dataArray.sub</a:t>
            </a:r>
            <a:r>
              <a:rPr lang="en-US" sz="1800" dirty="0">
                <a:latin typeface="Courier New"/>
              </a:rPr>
              <a:t>(</a:t>
            </a:r>
            <a:r>
              <a:rPr lang="en-US" sz="1800" dirty="0" err="1">
                <a:latin typeface="Courier New"/>
              </a:rPr>
              <a:t>idx</a:t>
            </a:r>
            <a:r>
              <a:rPr lang="en-US" sz="1800" dirty="0" smtClean="0"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1800" b="1" dirty="0">
                <a:latin typeface="Courier New"/>
              </a:rPr>
              <a:t> </a:t>
            </a:r>
            <a:r>
              <a:rPr lang="en-US" sz="1800" b="1" dirty="0" smtClean="0">
                <a:latin typeface="Courier New"/>
              </a:rPr>
              <a:t>   if</a:t>
            </a:r>
            <a:r>
              <a:rPr lang="en-US" sz="1800" dirty="0" smtClean="0">
                <a:latin typeface="Courier New"/>
              </a:rPr>
              <a:t>(</a:t>
            </a:r>
            <a:r>
              <a:rPr lang="en-US" sz="1800" dirty="0" err="1" smtClean="0">
                <a:latin typeface="Courier New"/>
              </a:rPr>
              <a:t>r.op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== </a:t>
            </a:r>
            <a:r>
              <a:rPr lang="en-US" sz="1800" dirty="0" err="1">
                <a:latin typeface="Courier New"/>
              </a:rPr>
              <a:t>Ld</a:t>
            </a:r>
            <a:r>
              <a:rPr lang="en-US" sz="1800" dirty="0" smtClean="0">
                <a:latin typeface="Courier New"/>
              </a:rPr>
              <a:t>) </a:t>
            </a:r>
            <a:r>
              <a:rPr lang="en-US" sz="1800" dirty="0" err="1" smtClean="0">
                <a:latin typeface="Courier New"/>
              </a:rPr>
              <a:t>hitQ.enq</a:t>
            </a:r>
            <a:r>
              <a:rPr lang="en-US" sz="1800" dirty="0" smtClean="0">
                <a:latin typeface="Courier New"/>
              </a:rPr>
              <a:t>(x[</a:t>
            </a:r>
            <a:r>
              <a:rPr lang="en-US" sz="1800" dirty="0" err="1" smtClean="0">
                <a:latin typeface="Courier New"/>
              </a:rPr>
              <a:t>wOffset</a:t>
            </a:r>
            <a:r>
              <a:rPr lang="en-US" sz="1800" dirty="0" smtClean="0">
                <a:latin typeface="Courier New"/>
              </a:rPr>
              <a:t>]);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</a:t>
            </a:r>
            <a:r>
              <a:rPr lang="en-US" sz="1800" dirty="0" smtClean="0">
                <a:latin typeface="Courier New"/>
              </a:rPr>
              <a:t>   </a:t>
            </a:r>
            <a:r>
              <a:rPr lang="en-US" sz="1800" b="1" dirty="0" smtClean="0">
                <a:latin typeface="Courier New"/>
              </a:rPr>
              <a:t>else begin </a:t>
            </a:r>
            <a:r>
              <a:rPr lang="en-US" sz="1800" dirty="0" smtClean="0">
                <a:latin typeface="Courier New"/>
              </a:rPr>
              <a:t>x[</a:t>
            </a:r>
            <a:r>
              <a:rPr lang="en-US" sz="1800" dirty="0" err="1" smtClean="0">
                <a:latin typeface="Courier New"/>
              </a:rPr>
              <a:t>wOffset</a:t>
            </a:r>
            <a:r>
              <a:rPr lang="en-US" sz="1800" dirty="0" smtClean="0">
                <a:latin typeface="Courier New"/>
              </a:rPr>
              <a:t>]=</a:t>
            </a:r>
            <a:r>
              <a:rPr lang="en-US" sz="1800" dirty="0" err="1">
                <a:latin typeface="Courier New"/>
              </a:rPr>
              <a:t>r.data</a:t>
            </a:r>
            <a:r>
              <a:rPr lang="en-US" sz="1800" dirty="0">
                <a:latin typeface="Courier New"/>
              </a:rPr>
              <a:t>; </a:t>
            </a:r>
            <a:endParaRPr lang="en-US" sz="1800" dirty="0" smtClean="0">
              <a:latin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</a:t>
            </a:r>
            <a:r>
              <a:rPr lang="en-US" sz="1800" dirty="0" smtClean="0">
                <a:latin typeface="Courier New"/>
              </a:rPr>
              <a:t>              </a:t>
            </a:r>
            <a:r>
              <a:rPr lang="en-US" sz="1800" dirty="0" err="1" smtClean="0">
                <a:latin typeface="Courier New"/>
              </a:rPr>
              <a:t>dataArray.upd</a:t>
            </a:r>
            <a:r>
              <a:rPr lang="en-US" sz="1800" dirty="0" smtClean="0">
                <a:latin typeface="Courier New"/>
              </a:rPr>
              <a:t>(</a:t>
            </a:r>
            <a:r>
              <a:rPr lang="en-US" sz="1800" dirty="0" err="1" smtClean="0">
                <a:latin typeface="Courier New"/>
              </a:rPr>
              <a:t>idx</a:t>
            </a:r>
            <a:r>
              <a:rPr lang="en-US" sz="1800" dirty="0">
                <a:latin typeface="Courier New"/>
              </a:rPr>
              <a:t>, x);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        </a:t>
            </a:r>
            <a:r>
              <a:rPr lang="en-US" sz="1800" dirty="0" smtClean="0">
                <a:latin typeface="Courier New"/>
              </a:rPr>
              <a:t>     </a:t>
            </a:r>
            <a:r>
              <a:rPr lang="en-US" sz="1800" dirty="0" err="1">
                <a:latin typeface="Courier New"/>
              </a:rPr>
              <a:t>dirtyArray.upd</a:t>
            </a:r>
            <a:r>
              <a:rPr lang="en-US" sz="1800" dirty="0">
                <a:latin typeface="Courier New"/>
              </a:rPr>
              <a:t>(</a:t>
            </a:r>
            <a:r>
              <a:rPr lang="en-US" sz="1800" dirty="0" err="1">
                <a:latin typeface="Courier New"/>
              </a:rPr>
              <a:t>idx</a:t>
            </a:r>
            <a:r>
              <a:rPr lang="en-US" sz="1800" dirty="0">
                <a:latin typeface="Courier New"/>
              </a:rPr>
              <a:t>, True); </a:t>
            </a:r>
            <a:r>
              <a:rPr lang="en-US" sz="1800" b="1" dirty="0" smtClean="0">
                <a:latin typeface="Courier New"/>
              </a:rPr>
              <a:t>end</a:t>
            </a:r>
          </a:p>
          <a:p>
            <a:pPr marL="0" indent="0">
              <a:buNone/>
            </a:pPr>
            <a:r>
              <a:rPr lang="en-US" sz="1800" b="1" dirty="0">
                <a:latin typeface="Courier New"/>
              </a:rPr>
              <a:t> </a:t>
            </a:r>
            <a:r>
              <a:rPr lang="en-US" sz="1800" b="1" dirty="0" smtClean="0">
                <a:latin typeface="Courier New"/>
              </a:rPr>
              <a:t> else begin </a:t>
            </a:r>
            <a:r>
              <a:rPr lang="en-US" sz="1800" dirty="0" err="1" smtClean="0">
                <a:latin typeface="Courier New"/>
              </a:rPr>
              <a:t>missReq</a:t>
            </a:r>
            <a:r>
              <a:rPr lang="en-US" sz="1800" dirty="0" smtClean="0">
                <a:latin typeface="Courier New"/>
              </a:rPr>
              <a:t> &lt;= r;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mshr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/>
              </a:rPr>
              <a:t>&lt;=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StartMiss</a:t>
            </a:r>
            <a:r>
              <a:rPr lang="en-US" sz="1800" dirty="0" smtClean="0">
                <a:latin typeface="Courier New"/>
              </a:rPr>
              <a:t>; </a:t>
            </a:r>
            <a:r>
              <a:rPr lang="en-US" sz="1800" b="1" dirty="0" smtClean="0">
                <a:latin typeface="Courier New"/>
              </a:rPr>
              <a:t>end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/>
              </a:rPr>
              <a:t>endmethod</a:t>
            </a:r>
            <a:endParaRPr lang="en-US" sz="1800" b="1" dirty="0" smtClean="0">
              <a:latin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15851" y="4038385"/>
            <a:ext cx="2558029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overwrite the appropriate  word of the line</a:t>
            </a:r>
            <a:endParaRPr lang="en-US" dirty="0">
              <a:latin typeface="Comic Sans MS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5284381" y="4540102"/>
            <a:ext cx="1116419" cy="191386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23, 2017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312DCABE-3469-4729-842D-99C1CF712F7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9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0731" y="1895301"/>
            <a:ext cx="7772400" cy="4114800"/>
          </a:xfrm>
        </p:spPr>
        <p:txBody>
          <a:bodyPr/>
          <a:lstStyle/>
          <a:p>
            <a:r>
              <a:rPr lang="en-US" sz="2400" dirty="0" err="1" smtClean="0"/>
              <a:t>mshr</a:t>
            </a:r>
            <a:r>
              <a:rPr lang="en-US" sz="2400" dirty="0" smtClean="0"/>
              <a:t> = </a:t>
            </a:r>
            <a:r>
              <a:rPr lang="en-US" sz="2400" dirty="0" err="1" smtClean="0"/>
              <a:t>StartMiss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</a:t>
            </a:r>
            <a:endParaRPr lang="en-US" sz="2400" dirty="0" smtClean="0">
              <a:sym typeface="Wingdings" panose="05000000000000000000" pitchFamily="2" charset="2"/>
            </a:endParaRPr>
          </a:p>
          <a:p>
            <a:pPr lvl="1"/>
            <a:r>
              <a:rPr lang="en-US" sz="2000" dirty="0" smtClean="0"/>
              <a:t>if the slot is occupied by dirty data, initiate a write back of data</a:t>
            </a:r>
          </a:p>
          <a:p>
            <a:pPr lvl="1"/>
            <a:r>
              <a:rPr lang="en-US" sz="2000" dirty="0" err="1" smtClean="0"/>
              <a:t>mshr</a:t>
            </a:r>
            <a:r>
              <a:rPr lang="en-US" sz="2000" dirty="0" smtClean="0"/>
              <a:t> &lt;= </a:t>
            </a:r>
            <a:r>
              <a:rPr lang="en-US" sz="2000" dirty="0" err="1" smtClean="0"/>
              <a:t>SendFillReq</a:t>
            </a:r>
            <a:endParaRPr lang="en-US" sz="2000" dirty="0" smtClean="0"/>
          </a:p>
          <a:p>
            <a:r>
              <a:rPr lang="en-US" sz="2400" dirty="0" smtClean="0"/>
              <a:t> </a:t>
            </a:r>
            <a:r>
              <a:rPr lang="en-US" sz="2400" dirty="0" err="1"/>
              <a:t>mshr</a:t>
            </a:r>
            <a:r>
              <a:rPr lang="en-US" sz="2400" dirty="0"/>
              <a:t> = </a:t>
            </a:r>
            <a:r>
              <a:rPr lang="en-US" sz="2400" dirty="0" err="1" smtClean="0"/>
              <a:t>SendFillReq</a:t>
            </a:r>
            <a:r>
              <a:rPr lang="en-US" sz="2400" dirty="0" smtClean="0"/>
              <a:t> </a:t>
            </a:r>
            <a:r>
              <a:rPr lang="en-US" sz="2400" dirty="0">
                <a:sym typeface="Symbol"/>
              </a:rPr>
              <a:t> </a:t>
            </a:r>
            <a:endParaRPr lang="en-US" sz="2400" dirty="0" smtClean="0">
              <a:sym typeface="Symbol"/>
            </a:endParaRPr>
          </a:p>
          <a:p>
            <a:pPr lvl="1"/>
            <a:r>
              <a:rPr lang="en-US" sz="2000" dirty="0" smtClean="0"/>
              <a:t>send request to the memory </a:t>
            </a:r>
            <a:endParaRPr lang="en-US" sz="2000" dirty="0"/>
          </a:p>
          <a:p>
            <a:pPr lvl="1"/>
            <a:r>
              <a:rPr lang="en-US" sz="2000" dirty="0" err="1"/>
              <a:t>mshr</a:t>
            </a:r>
            <a:r>
              <a:rPr lang="en-US" sz="2000" dirty="0"/>
              <a:t> &lt;= </a:t>
            </a:r>
            <a:r>
              <a:rPr lang="en-US" sz="2000" dirty="0" err="1" smtClean="0"/>
              <a:t>WaitFillReq</a:t>
            </a:r>
            <a:endParaRPr lang="en-US" sz="2000" dirty="0" smtClean="0"/>
          </a:p>
          <a:p>
            <a:r>
              <a:rPr lang="en-US" sz="2400" dirty="0"/>
              <a:t> </a:t>
            </a:r>
            <a:r>
              <a:rPr lang="en-US" sz="2400" dirty="0" err="1"/>
              <a:t>mshr</a:t>
            </a:r>
            <a:r>
              <a:rPr lang="en-US" sz="2400" dirty="0"/>
              <a:t> = </a:t>
            </a:r>
            <a:r>
              <a:rPr lang="en-US" sz="2400" dirty="0" err="1" smtClean="0"/>
              <a:t>WaitFillReq</a:t>
            </a:r>
            <a:r>
              <a:rPr lang="en-US" sz="2400" dirty="0" smtClean="0"/>
              <a:t> </a:t>
            </a:r>
            <a:r>
              <a:rPr lang="en-US" sz="2400" dirty="0">
                <a:sym typeface="Symbol"/>
              </a:rPr>
              <a:t> </a:t>
            </a:r>
            <a:endParaRPr lang="en-US" sz="2400" dirty="0" smtClean="0">
              <a:sym typeface="Symbol"/>
            </a:endParaRPr>
          </a:p>
          <a:p>
            <a:pPr lvl="1"/>
            <a:r>
              <a:rPr lang="en-US" sz="2000" dirty="0" smtClean="0"/>
              <a:t>Fill the slot when the data is returned from the memory and put the load response in </a:t>
            </a:r>
            <a:r>
              <a:rPr lang="en-US" sz="2000" dirty="0" err="1" smtClean="0"/>
              <a:t>hitQ</a:t>
            </a:r>
            <a:endParaRPr lang="en-US" sz="2000" dirty="0"/>
          </a:p>
          <a:p>
            <a:pPr lvl="1"/>
            <a:r>
              <a:rPr lang="en-US" sz="2000" dirty="0" err="1"/>
              <a:t>mshr</a:t>
            </a:r>
            <a:r>
              <a:rPr lang="en-US" sz="2000" dirty="0"/>
              <a:t> &lt;= </a:t>
            </a:r>
            <a:r>
              <a:rPr lang="en-US" sz="2000" dirty="0" smtClean="0"/>
              <a:t>Ready</a:t>
            </a:r>
            <a:endParaRPr lang="en-US" sz="20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37952" y="1525969"/>
            <a:ext cx="821896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/>
              </a:rPr>
              <a:t>Ready -&gt; </a:t>
            </a:r>
            <a:r>
              <a:rPr lang="en-US" sz="1800" dirty="0" err="1" smtClean="0">
                <a:latin typeface="Courier New"/>
              </a:rPr>
              <a:t>StartMiss</a:t>
            </a:r>
            <a:r>
              <a:rPr lang="en-US" sz="1800" dirty="0" smtClean="0">
                <a:latin typeface="Courier New"/>
              </a:rPr>
              <a:t> -&gt; </a:t>
            </a:r>
            <a:r>
              <a:rPr lang="en-US" sz="1800" dirty="0" err="1" smtClean="0">
                <a:latin typeface="Courier New"/>
              </a:rPr>
              <a:t>SendFillReq</a:t>
            </a:r>
            <a:r>
              <a:rPr lang="en-US" sz="1800" dirty="0" smtClean="0">
                <a:latin typeface="Courier New"/>
              </a:rPr>
              <a:t> -&gt; </a:t>
            </a:r>
            <a:r>
              <a:rPr lang="en-US" sz="1800" dirty="0" err="1" smtClean="0">
                <a:latin typeface="Courier New"/>
              </a:rPr>
              <a:t>WaitFillResp</a:t>
            </a:r>
            <a:r>
              <a:rPr lang="en-US" sz="1800" dirty="0" smtClean="0">
                <a:latin typeface="Courier New"/>
              </a:rPr>
              <a:t> -&gt; Ready</a:t>
            </a:r>
            <a:endParaRPr lang="en-US" sz="18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23, 2017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312DCABE-3469-4729-842D-99C1CF712F7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84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Start-miss and Send-fill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423" y="1948192"/>
            <a:ext cx="8267701" cy="3283027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rule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 smtClean="0">
                <a:latin typeface="Courier New"/>
              </a:rPr>
              <a:t>startMiss</a:t>
            </a:r>
            <a:r>
              <a:rPr lang="en-US" sz="1800" dirty="0" smtClean="0">
                <a:latin typeface="Courier New"/>
              </a:rPr>
              <a:t>(</a:t>
            </a:r>
            <a:r>
              <a:rPr lang="en-US" sz="1800" dirty="0" err="1" smtClean="0">
                <a:latin typeface="Courier New"/>
              </a:rPr>
              <a:t>mshr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== </a:t>
            </a:r>
            <a:r>
              <a:rPr lang="en-US" sz="1800" dirty="0" err="1">
                <a:latin typeface="Courier New"/>
              </a:rPr>
              <a:t>StartMiss</a:t>
            </a:r>
            <a:r>
              <a:rPr lang="en-US" sz="1800" dirty="0"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</a:t>
            </a:r>
            <a:r>
              <a:rPr lang="en-US" sz="1800" b="1" dirty="0" smtClean="0">
                <a:latin typeface="Courier New"/>
              </a:rPr>
              <a:t>let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>
                <a:latin typeface="Courier New"/>
              </a:rPr>
              <a:t>idx</a:t>
            </a:r>
            <a:r>
              <a:rPr lang="en-US" sz="1800" dirty="0">
                <a:latin typeface="Courier New"/>
              </a:rPr>
              <a:t> = </a:t>
            </a:r>
            <a:r>
              <a:rPr lang="en-US" sz="1800" dirty="0" err="1" smtClean="0">
                <a:latin typeface="Courier New"/>
              </a:rPr>
              <a:t>getIdx</a:t>
            </a:r>
            <a:r>
              <a:rPr lang="en-US" sz="1800" dirty="0" smtClean="0">
                <a:latin typeface="Courier New"/>
              </a:rPr>
              <a:t>(</a:t>
            </a:r>
            <a:r>
              <a:rPr lang="en-US" sz="1800" dirty="0" err="1" smtClean="0">
                <a:latin typeface="Courier New"/>
              </a:rPr>
              <a:t>missReq.addr</a:t>
            </a:r>
            <a:r>
              <a:rPr lang="en-US" sz="1800" dirty="0" smtClean="0">
                <a:latin typeface="Courier New"/>
              </a:rPr>
              <a:t>); </a:t>
            </a:r>
          </a:p>
          <a:p>
            <a:pPr marL="0" indent="0">
              <a:buNone/>
            </a:pPr>
            <a:r>
              <a:rPr lang="en-US" sz="1800" b="1" dirty="0">
                <a:latin typeface="Courier New"/>
              </a:rPr>
              <a:t> </a:t>
            </a:r>
            <a:r>
              <a:rPr lang="en-US" sz="1800" b="1" dirty="0" smtClean="0">
                <a:latin typeface="Courier New"/>
              </a:rPr>
              <a:t> let</a:t>
            </a:r>
            <a:r>
              <a:rPr lang="en-US" sz="1800" dirty="0" smtClean="0">
                <a:latin typeface="Courier New"/>
              </a:rPr>
              <a:t> tag=</a:t>
            </a:r>
            <a:r>
              <a:rPr lang="en-US" sz="1800" dirty="0" err="1" smtClean="0">
                <a:latin typeface="Courier New"/>
              </a:rPr>
              <a:t>tagArray.sub</a:t>
            </a:r>
            <a:r>
              <a:rPr lang="en-US" sz="1800" dirty="0" smtClean="0">
                <a:latin typeface="Courier New"/>
              </a:rPr>
              <a:t>(</a:t>
            </a:r>
            <a:r>
              <a:rPr lang="en-US" sz="1800" dirty="0" err="1" smtClean="0">
                <a:latin typeface="Courier New"/>
              </a:rPr>
              <a:t>idx</a:t>
            </a:r>
            <a:r>
              <a:rPr lang="en-US" sz="1800" dirty="0" smtClean="0">
                <a:latin typeface="Courier New"/>
              </a:rPr>
              <a:t>); </a:t>
            </a:r>
            <a:r>
              <a:rPr lang="en-US" sz="1800" b="1" dirty="0" smtClean="0">
                <a:latin typeface="Courier New"/>
              </a:rPr>
              <a:t>let</a:t>
            </a:r>
            <a:r>
              <a:rPr lang="en-US" sz="1800" dirty="0" smtClean="0">
                <a:latin typeface="Courier New"/>
              </a:rPr>
              <a:t> dirty=</a:t>
            </a:r>
            <a:r>
              <a:rPr lang="en-US" sz="1800" dirty="0" err="1" smtClean="0">
                <a:latin typeface="Courier New"/>
              </a:rPr>
              <a:t>dirtyArray.sub</a:t>
            </a:r>
            <a:r>
              <a:rPr lang="en-US" sz="1800" dirty="0" smtClean="0">
                <a:latin typeface="Courier New"/>
              </a:rPr>
              <a:t>(</a:t>
            </a:r>
            <a:r>
              <a:rPr lang="en-US" sz="1800" dirty="0" err="1" smtClean="0">
                <a:latin typeface="Courier New"/>
              </a:rPr>
              <a:t>idx</a:t>
            </a:r>
            <a:r>
              <a:rPr lang="en-US" sz="1800" dirty="0"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</a:t>
            </a:r>
            <a:r>
              <a:rPr lang="en-US" sz="1800" b="1" dirty="0" smtClean="0">
                <a:latin typeface="Courier New"/>
              </a:rPr>
              <a:t>if</a:t>
            </a:r>
            <a:r>
              <a:rPr lang="en-US" sz="1800" dirty="0" smtClean="0">
                <a:latin typeface="Courier New"/>
              </a:rPr>
              <a:t>(</a:t>
            </a:r>
            <a:r>
              <a:rPr lang="en-US" sz="1800" dirty="0" err="1" smtClean="0">
                <a:latin typeface="Courier New"/>
              </a:rPr>
              <a:t>isValid</a:t>
            </a:r>
            <a:r>
              <a:rPr lang="en-US" sz="1800" dirty="0" smtClean="0">
                <a:latin typeface="Courier New"/>
              </a:rPr>
              <a:t>(tag</a:t>
            </a:r>
            <a:r>
              <a:rPr lang="en-US" sz="1800" dirty="0">
                <a:latin typeface="Courier New"/>
              </a:rPr>
              <a:t>) &amp;&amp; dirty</a:t>
            </a:r>
            <a:r>
              <a:rPr lang="en-US" sz="1800" dirty="0" smtClean="0">
                <a:latin typeface="Courier New"/>
              </a:rPr>
              <a:t>) </a:t>
            </a:r>
            <a:r>
              <a:rPr lang="en-US" sz="1800" b="1" dirty="0" smtClean="0">
                <a:latin typeface="Courier New"/>
              </a:rPr>
              <a:t>begin </a:t>
            </a:r>
            <a:r>
              <a:rPr lang="en-US" sz="1800" dirty="0" smtClean="0">
                <a:latin typeface="Courier New"/>
              </a:rPr>
              <a:t>// write-back</a:t>
            </a:r>
            <a:endParaRPr lang="en-US" sz="1800" dirty="0">
              <a:latin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  </a:t>
            </a:r>
            <a:r>
              <a:rPr lang="en-US" sz="1800" b="1" dirty="0" smtClean="0">
                <a:latin typeface="Courier New"/>
              </a:rPr>
              <a:t>let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>
                <a:latin typeface="Courier New"/>
              </a:rPr>
              <a:t>addr</a:t>
            </a:r>
            <a:r>
              <a:rPr lang="en-US" sz="1800" dirty="0">
                <a:latin typeface="Courier New"/>
              </a:rPr>
              <a:t> = </a:t>
            </a:r>
            <a:r>
              <a:rPr lang="en-US" sz="1800" dirty="0" smtClean="0">
                <a:latin typeface="Courier New"/>
              </a:rPr>
              <a:t>{</a:t>
            </a:r>
            <a:r>
              <a:rPr lang="en-US" sz="1800" dirty="0" err="1" smtClean="0">
                <a:latin typeface="Courier New"/>
              </a:rPr>
              <a:t>fromMaybe</a:t>
            </a:r>
            <a:r>
              <a:rPr lang="en-US" sz="1800" dirty="0" smtClean="0">
                <a:latin typeface="Courier New"/>
              </a:rPr>
              <a:t>(?,tag</a:t>
            </a:r>
            <a:r>
              <a:rPr lang="en-US" sz="1800" dirty="0">
                <a:latin typeface="Courier New"/>
              </a:rPr>
              <a:t>), </a:t>
            </a:r>
            <a:r>
              <a:rPr lang="en-US" sz="1800" dirty="0" err="1">
                <a:latin typeface="Courier New"/>
              </a:rPr>
              <a:t>idx</a:t>
            </a:r>
            <a:r>
              <a:rPr lang="en-US" sz="1800" dirty="0">
                <a:latin typeface="Courier New"/>
              </a:rPr>
              <a:t>, </a:t>
            </a:r>
            <a:r>
              <a:rPr lang="en-US" sz="1800" dirty="0" smtClean="0">
                <a:latin typeface="Courier New"/>
              </a:rPr>
              <a:t>4'b0</a:t>
            </a:r>
            <a:r>
              <a:rPr lang="en-US" sz="1800" dirty="0">
                <a:latin typeface="Courier New"/>
              </a:rPr>
              <a:t>};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  </a:t>
            </a:r>
            <a:r>
              <a:rPr lang="en-US" sz="1800" b="1" dirty="0" smtClean="0">
                <a:latin typeface="Courier New"/>
              </a:rPr>
              <a:t>let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data = </a:t>
            </a:r>
            <a:r>
              <a:rPr lang="en-US" sz="1800" dirty="0" err="1">
                <a:latin typeface="Courier New"/>
              </a:rPr>
              <a:t>dataArray.sub</a:t>
            </a:r>
            <a:r>
              <a:rPr lang="en-US" sz="1800" dirty="0">
                <a:latin typeface="Courier New"/>
              </a:rPr>
              <a:t>(</a:t>
            </a:r>
            <a:r>
              <a:rPr lang="en-US" sz="1800" dirty="0" err="1">
                <a:latin typeface="Courier New"/>
              </a:rPr>
              <a:t>idx</a:t>
            </a:r>
            <a:r>
              <a:rPr lang="en-US" sz="1800" dirty="0"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  </a:t>
            </a:r>
            <a:r>
              <a:rPr lang="en-US" sz="1800" dirty="0" err="1" smtClean="0">
                <a:latin typeface="Courier New"/>
              </a:rPr>
              <a:t>memReqQ.enq</a:t>
            </a:r>
            <a:r>
              <a:rPr lang="en-US" sz="1800" dirty="0" smtClean="0">
                <a:latin typeface="Courier New"/>
              </a:rPr>
              <a:t>(</a:t>
            </a:r>
            <a:r>
              <a:rPr lang="en-US" sz="1800" dirty="0" err="1" smtClean="0">
                <a:latin typeface="Courier New"/>
              </a:rPr>
              <a:t>MemReq</a:t>
            </a:r>
            <a:r>
              <a:rPr lang="en-US" sz="1800" dirty="0" smtClean="0">
                <a:latin typeface="Courier New"/>
              </a:rPr>
              <a:t>{op</a:t>
            </a:r>
            <a:r>
              <a:rPr lang="en-US" sz="1800" dirty="0">
                <a:latin typeface="Courier New"/>
              </a:rPr>
              <a:t>: St, </a:t>
            </a:r>
            <a:r>
              <a:rPr lang="en-US" sz="1800" dirty="0" err="1">
                <a:latin typeface="Courier New"/>
              </a:rPr>
              <a:t>addr</a:t>
            </a:r>
            <a:r>
              <a:rPr lang="en-US" sz="1800" dirty="0">
                <a:latin typeface="Courier New"/>
              </a:rPr>
              <a:t>: </a:t>
            </a:r>
            <a:r>
              <a:rPr lang="en-US" sz="1800" dirty="0" err="1">
                <a:latin typeface="Courier New"/>
              </a:rPr>
              <a:t>addr</a:t>
            </a:r>
            <a:r>
              <a:rPr lang="en-US" sz="1800" dirty="0">
                <a:latin typeface="Courier New"/>
              </a:rPr>
              <a:t>, </a:t>
            </a:r>
            <a:r>
              <a:rPr lang="en-US" sz="1800" dirty="0" smtClean="0">
                <a:latin typeface="Courier New"/>
              </a:rPr>
              <a:t>data</a:t>
            </a:r>
            <a:r>
              <a:rPr lang="en-US" sz="1800" dirty="0">
                <a:latin typeface="Courier New"/>
              </a:rPr>
              <a:t>: data</a:t>
            </a:r>
            <a:r>
              <a:rPr lang="en-US" sz="1800" dirty="0" smtClean="0">
                <a:latin typeface="Courier New"/>
              </a:rPr>
              <a:t>});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                            end</a:t>
            </a:r>
            <a:endParaRPr lang="en-US" sz="1800" b="1" dirty="0"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  </a:t>
            </a:r>
            <a:r>
              <a:rPr lang="en-US" sz="1800" dirty="0" err="1" smtClean="0">
                <a:latin typeface="Courier New"/>
              </a:rPr>
              <a:t>mshr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&lt;= </a:t>
            </a:r>
            <a:r>
              <a:rPr lang="en-US" sz="1800" dirty="0" err="1">
                <a:latin typeface="Courier New"/>
              </a:rPr>
              <a:t>SendFillReq</a:t>
            </a:r>
            <a:r>
              <a:rPr lang="en-US" sz="1800" dirty="0">
                <a:latin typeface="Courier New"/>
              </a:rPr>
              <a:t>;</a:t>
            </a:r>
            <a:r>
              <a:rPr lang="en-US" sz="1800" dirty="0" smtClean="0">
                <a:latin typeface="Courier New"/>
              </a:rPr>
              <a:t>                           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/>
              </a:rPr>
              <a:t>endrule</a:t>
            </a:r>
            <a:endParaRPr lang="en-US" sz="1800" b="1" dirty="0">
              <a:latin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6689" y="1554317"/>
            <a:ext cx="818044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/>
              </a:rPr>
              <a:t>Ready -&gt;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StartMiss</a:t>
            </a:r>
            <a:r>
              <a:rPr lang="en-US" sz="1800" dirty="0" smtClean="0">
                <a:latin typeface="Courier New"/>
              </a:rPr>
              <a:t> -&gt; </a:t>
            </a:r>
            <a:r>
              <a:rPr lang="en-US" sz="1800" dirty="0" err="1" smtClean="0">
                <a:latin typeface="Courier New"/>
              </a:rPr>
              <a:t>SendFillReq</a:t>
            </a:r>
            <a:r>
              <a:rPr lang="en-US" sz="1800" dirty="0" smtClean="0">
                <a:latin typeface="Courier New"/>
              </a:rPr>
              <a:t> -&gt; </a:t>
            </a:r>
            <a:r>
              <a:rPr lang="en-US" sz="1800" dirty="0" err="1" smtClean="0">
                <a:latin typeface="Courier New"/>
              </a:rPr>
              <a:t>WaitFillResp</a:t>
            </a:r>
            <a:r>
              <a:rPr lang="en-US" sz="1800" dirty="0" smtClean="0">
                <a:latin typeface="Courier New"/>
              </a:rPr>
              <a:t> -&gt; Ready</a:t>
            </a:r>
            <a:endParaRPr lang="en-US" sz="18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28650" y="5614380"/>
            <a:ext cx="7772400" cy="1052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800" b="1" kern="0" dirty="0" smtClean="0">
                <a:latin typeface="Courier New"/>
              </a:rPr>
              <a:t>rule</a:t>
            </a:r>
            <a:r>
              <a:rPr lang="en-US" sz="1800" kern="0" dirty="0" smtClean="0">
                <a:latin typeface="Courier New"/>
              </a:rPr>
              <a:t> </a:t>
            </a:r>
            <a:r>
              <a:rPr lang="en-US" sz="1800" kern="0" dirty="0" err="1" smtClean="0">
                <a:latin typeface="Courier New"/>
              </a:rPr>
              <a:t>sendFillReq</a:t>
            </a:r>
            <a:r>
              <a:rPr lang="en-US" sz="1800" kern="0" dirty="0" smtClean="0">
                <a:latin typeface="Courier New"/>
              </a:rPr>
              <a:t> (</a:t>
            </a:r>
            <a:r>
              <a:rPr lang="en-US" sz="1800" kern="0" dirty="0" err="1" smtClean="0">
                <a:latin typeface="Courier New"/>
              </a:rPr>
              <a:t>mshr</a:t>
            </a:r>
            <a:r>
              <a:rPr lang="en-US" sz="1800" kern="0" dirty="0" smtClean="0">
                <a:latin typeface="Courier New"/>
              </a:rPr>
              <a:t> == </a:t>
            </a:r>
            <a:r>
              <a:rPr lang="en-US" sz="1800" kern="0" dirty="0" err="1" smtClean="0">
                <a:latin typeface="Courier New"/>
              </a:rPr>
              <a:t>SendFillReq</a:t>
            </a:r>
            <a:r>
              <a:rPr lang="en-US" sz="1800" kern="0" dirty="0" smtClean="0">
                <a:latin typeface="Courier New"/>
              </a:rPr>
              <a:t>);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 smtClean="0">
                <a:latin typeface="Courier New"/>
              </a:rPr>
              <a:t>  </a:t>
            </a:r>
            <a:r>
              <a:rPr lang="en-US" sz="1800" kern="0" dirty="0" err="1" smtClean="0">
                <a:latin typeface="Courier New"/>
              </a:rPr>
              <a:t>memReqQ.enq</a:t>
            </a:r>
            <a:r>
              <a:rPr lang="en-US" sz="1800" kern="0" dirty="0" smtClean="0">
                <a:latin typeface="Courier New"/>
              </a:rPr>
              <a:t>(</a:t>
            </a:r>
            <a:r>
              <a:rPr lang="en-US" sz="1800" kern="0" dirty="0" err="1" smtClean="0">
                <a:latin typeface="Courier New"/>
              </a:rPr>
              <a:t>missReq</a:t>
            </a:r>
            <a:r>
              <a:rPr lang="en-US" sz="1800" kern="0" dirty="0" smtClean="0">
                <a:latin typeface="Courier New"/>
              </a:rPr>
              <a:t>);   </a:t>
            </a:r>
            <a:r>
              <a:rPr lang="en-US" sz="1800" kern="0" dirty="0" err="1" smtClean="0">
                <a:latin typeface="Courier New"/>
              </a:rPr>
              <a:t>mshr</a:t>
            </a:r>
            <a:r>
              <a:rPr lang="en-US" sz="1800" kern="0" dirty="0" smtClean="0">
                <a:latin typeface="Courier New"/>
              </a:rPr>
              <a:t> &lt;= </a:t>
            </a:r>
            <a:r>
              <a:rPr lang="en-US" sz="1800" kern="0" dirty="0" err="1" smtClean="0">
                <a:latin typeface="Courier New"/>
              </a:rPr>
              <a:t>WaitFillResp</a:t>
            </a:r>
            <a:r>
              <a:rPr lang="en-US" sz="1800" kern="0" dirty="0" smtClean="0">
                <a:latin typeface="Courier New"/>
              </a:rPr>
              <a:t>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b="1" kern="0" dirty="0" err="1" smtClean="0">
                <a:latin typeface="Courier New"/>
              </a:rPr>
              <a:t>endrule</a:t>
            </a:r>
            <a:endParaRPr lang="en-US" sz="1800" b="1" kern="0" dirty="0" smtClean="0">
              <a:latin typeface="Courier New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0484" y="5229427"/>
            <a:ext cx="818044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/>
              </a:rPr>
              <a:t>Ready -&gt; </a:t>
            </a:r>
            <a:r>
              <a:rPr lang="en-US" sz="1800" dirty="0" err="1" smtClean="0">
                <a:latin typeface="Courier New"/>
              </a:rPr>
              <a:t>StartMiss</a:t>
            </a:r>
            <a:r>
              <a:rPr lang="en-US" sz="1800" dirty="0" smtClean="0">
                <a:latin typeface="Courier New"/>
              </a:rPr>
              <a:t> -&gt;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SendFillReq</a:t>
            </a:r>
            <a:r>
              <a:rPr lang="en-US" sz="1800" dirty="0" smtClean="0">
                <a:latin typeface="Courier New"/>
              </a:rPr>
              <a:t> -&gt; </a:t>
            </a:r>
            <a:r>
              <a:rPr lang="en-US" sz="1800" dirty="0" err="1" smtClean="0">
                <a:latin typeface="Courier New"/>
              </a:rPr>
              <a:t>WaitFillResp</a:t>
            </a:r>
            <a:r>
              <a:rPr lang="en-US" sz="1800" dirty="0" smtClean="0">
                <a:latin typeface="Courier New"/>
              </a:rPr>
              <a:t> -&gt; Ready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23, 2017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312DCABE-3469-4729-842D-99C1CF712F7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6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Wait-fill rule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7952" y="1525969"/>
            <a:ext cx="821896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/>
              </a:rPr>
              <a:t>Ready -&gt; </a:t>
            </a:r>
            <a:r>
              <a:rPr lang="en-US" sz="1800" dirty="0" err="1" smtClean="0">
                <a:latin typeface="Courier New"/>
              </a:rPr>
              <a:t>StartMiss</a:t>
            </a:r>
            <a:r>
              <a:rPr lang="en-US" sz="1800" dirty="0" smtClean="0">
                <a:latin typeface="Courier New"/>
              </a:rPr>
              <a:t> -&gt; </a:t>
            </a:r>
            <a:r>
              <a:rPr lang="en-US" sz="1800" dirty="0" err="1" smtClean="0">
                <a:latin typeface="Courier New"/>
              </a:rPr>
              <a:t>SendFillReq</a:t>
            </a:r>
            <a:r>
              <a:rPr lang="en-US" sz="1800" dirty="0" smtClean="0">
                <a:latin typeface="Courier New"/>
              </a:rPr>
              <a:t> -&gt;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WaitFillResp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1800" dirty="0" smtClean="0">
                <a:latin typeface="Courier New"/>
              </a:rPr>
              <a:t>-&gt; Ready</a:t>
            </a:r>
            <a:endParaRPr lang="en-US" sz="18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16688" y="1928256"/>
            <a:ext cx="7772400" cy="329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800" b="1" kern="0" dirty="0" smtClean="0">
                <a:latin typeface="Courier New"/>
              </a:rPr>
              <a:t>rule</a:t>
            </a:r>
            <a:r>
              <a:rPr lang="en-US" sz="1800" kern="0" dirty="0" smtClean="0">
                <a:latin typeface="Courier New"/>
              </a:rPr>
              <a:t> </a:t>
            </a:r>
            <a:r>
              <a:rPr lang="en-US" sz="1800" kern="0" dirty="0" err="1" smtClean="0">
                <a:latin typeface="Courier New"/>
              </a:rPr>
              <a:t>waitFillResp</a:t>
            </a:r>
            <a:r>
              <a:rPr lang="en-US" sz="1800" kern="0" dirty="0" smtClean="0">
                <a:latin typeface="Courier New"/>
              </a:rPr>
              <a:t>(</a:t>
            </a:r>
            <a:r>
              <a:rPr lang="en-US" sz="1800" kern="0" dirty="0" err="1" smtClean="0">
                <a:latin typeface="Courier New"/>
              </a:rPr>
              <a:t>mshr</a:t>
            </a:r>
            <a:r>
              <a:rPr lang="en-US" sz="1800" kern="0" dirty="0" smtClean="0">
                <a:latin typeface="Courier New"/>
              </a:rPr>
              <a:t> == </a:t>
            </a:r>
            <a:r>
              <a:rPr lang="en-US" sz="1800" kern="0" dirty="0" err="1" smtClean="0">
                <a:latin typeface="Courier New"/>
              </a:rPr>
              <a:t>WaitFillResp</a:t>
            </a:r>
            <a:r>
              <a:rPr lang="en-US" sz="1800" kern="0" dirty="0" smtClean="0">
                <a:latin typeface="Courier New"/>
              </a:rPr>
              <a:t>);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 smtClean="0">
                <a:latin typeface="Courier New"/>
              </a:rPr>
              <a:t>  </a:t>
            </a:r>
            <a:r>
              <a:rPr lang="en-US" sz="1800" b="1" kern="0" dirty="0" smtClean="0">
                <a:latin typeface="Courier New"/>
              </a:rPr>
              <a:t>let</a:t>
            </a:r>
            <a:r>
              <a:rPr lang="en-US" sz="1800" kern="0" dirty="0" smtClean="0">
                <a:latin typeface="Courier New"/>
              </a:rPr>
              <a:t> </a:t>
            </a:r>
            <a:r>
              <a:rPr lang="en-US" sz="1800" kern="0" dirty="0" err="1" smtClean="0">
                <a:latin typeface="Courier New"/>
              </a:rPr>
              <a:t>idx</a:t>
            </a:r>
            <a:r>
              <a:rPr lang="en-US" sz="1800" kern="0" dirty="0" smtClean="0">
                <a:latin typeface="Courier New"/>
              </a:rPr>
              <a:t> = </a:t>
            </a:r>
            <a:r>
              <a:rPr lang="en-US" sz="1800" kern="0" dirty="0" err="1" smtClean="0">
                <a:latin typeface="Courier New"/>
              </a:rPr>
              <a:t>getIdx</a:t>
            </a:r>
            <a:r>
              <a:rPr lang="en-US" sz="1800" kern="0" dirty="0" smtClean="0">
                <a:latin typeface="Courier New"/>
              </a:rPr>
              <a:t>(</a:t>
            </a:r>
            <a:r>
              <a:rPr lang="en-US" sz="1800" kern="0" dirty="0" err="1" smtClean="0">
                <a:latin typeface="Courier New"/>
              </a:rPr>
              <a:t>missReq.addr</a:t>
            </a:r>
            <a:r>
              <a:rPr lang="en-US" sz="1800" kern="0" dirty="0" smtClean="0">
                <a:latin typeface="Courier New"/>
              </a:rPr>
              <a:t>);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 smtClean="0">
                <a:latin typeface="Courier New"/>
              </a:rPr>
              <a:t>  </a:t>
            </a:r>
            <a:r>
              <a:rPr lang="en-US" sz="1800" b="1" kern="0" dirty="0" smtClean="0">
                <a:latin typeface="Courier New"/>
              </a:rPr>
              <a:t>let</a:t>
            </a:r>
            <a:r>
              <a:rPr lang="en-US" sz="1800" kern="0" dirty="0" smtClean="0">
                <a:latin typeface="Courier New"/>
              </a:rPr>
              <a:t> tag = </a:t>
            </a:r>
            <a:r>
              <a:rPr lang="en-US" sz="1800" kern="0" dirty="0" err="1" smtClean="0">
                <a:latin typeface="Courier New"/>
              </a:rPr>
              <a:t>getTag</a:t>
            </a:r>
            <a:r>
              <a:rPr lang="en-US" sz="1800" kern="0" dirty="0" smtClean="0">
                <a:latin typeface="Courier New"/>
              </a:rPr>
              <a:t>(</a:t>
            </a:r>
            <a:r>
              <a:rPr lang="en-US" sz="1800" kern="0" dirty="0" err="1" smtClean="0">
                <a:latin typeface="Courier New"/>
              </a:rPr>
              <a:t>missReq.addr</a:t>
            </a:r>
            <a:r>
              <a:rPr lang="en-US" sz="1800" kern="0" dirty="0" smtClean="0">
                <a:latin typeface="Courier New"/>
              </a:rPr>
              <a:t>);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 smtClean="0">
                <a:latin typeface="Courier New"/>
              </a:rPr>
              <a:t>  </a:t>
            </a:r>
            <a:r>
              <a:rPr lang="en-US" sz="1800" b="1" kern="0" dirty="0" smtClean="0">
                <a:latin typeface="Courier New"/>
              </a:rPr>
              <a:t>let</a:t>
            </a:r>
            <a:r>
              <a:rPr lang="en-US" sz="1800" kern="0" dirty="0" smtClean="0">
                <a:latin typeface="Courier New"/>
              </a:rPr>
              <a:t> data = </a:t>
            </a:r>
            <a:r>
              <a:rPr lang="en-US" sz="1800" kern="0" dirty="0" err="1" smtClean="0">
                <a:latin typeface="Courier New"/>
              </a:rPr>
              <a:t>memRespQ.first</a:t>
            </a:r>
            <a:r>
              <a:rPr lang="en-US" sz="1800" kern="0" dirty="0" smtClean="0">
                <a:latin typeface="Courier New"/>
              </a:rPr>
              <a:t>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 smtClean="0">
                <a:latin typeface="Courier New"/>
              </a:rPr>
              <a:t>  </a:t>
            </a:r>
            <a:r>
              <a:rPr lang="en-US" sz="1800" kern="0" dirty="0" err="1" smtClean="0">
                <a:latin typeface="Courier New"/>
              </a:rPr>
              <a:t>tagArray.upd</a:t>
            </a:r>
            <a:r>
              <a:rPr lang="en-US" sz="1800" kern="0" dirty="0" smtClean="0">
                <a:latin typeface="Courier New"/>
              </a:rPr>
              <a:t>(</a:t>
            </a:r>
            <a:r>
              <a:rPr lang="en-US" sz="1800" kern="0" dirty="0" err="1" smtClean="0">
                <a:latin typeface="Courier New"/>
              </a:rPr>
              <a:t>idx</a:t>
            </a:r>
            <a:r>
              <a:rPr lang="en-US" sz="1800" kern="0" dirty="0" smtClean="0">
                <a:latin typeface="Courier New"/>
              </a:rPr>
              <a:t>, Valid (tag));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 smtClean="0">
                <a:latin typeface="Courier New"/>
              </a:rPr>
              <a:t>  </a:t>
            </a:r>
            <a:r>
              <a:rPr lang="en-US" sz="1800" b="1" kern="0" dirty="0" smtClean="0">
                <a:latin typeface="Courier New"/>
              </a:rPr>
              <a:t>if</a:t>
            </a:r>
            <a:r>
              <a:rPr lang="en-US" sz="1800" kern="0" dirty="0" smtClean="0">
                <a:latin typeface="Courier New"/>
              </a:rPr>
              <a:t>(</a:t>
            </a:r>
            <a:r>
              <a:rPr lang="en-US" sz="1800" kern="0" dirty="0" err="1" smtClean="0">
                <a:latin typeface="Courier New"/>
              </a:rPr>
              <a:t>missReq.op</a:t>
            </a:r>
            <a:r>
              <a:rPr lang="en-US" sz="1800" kern="0" dirty="0">
                <a:latin typeface="Courier New"/>
              </a:rPr>
              <a:t> </a:t>
            </a:r>
            <a:r>
              <a:rPr lang="en-US" sz="1800" kern="0" dirty="0" smtClean="0">
                <a:latin typeface="Courier New"/>
              </a:rPr>
              <a:t>== </a:t>
            </a:r>
            <a:r>
              <a:rPr lang="en-US" sz="1800" kern="0" dirty="0" err="1" smtClean="0">
                <a:latin typeface="Courier New"/>
              </a:rPr>
              <a:t>Ld</a:t>
            </a:r>
            <a:r>
              <a:rPr lang="en-US" sz="1800" kern="0" dirty="0" smtClean="0">
                <a:latin typeface="Courier New"/>
              </a:rPr>
              <a:t>) </a:t>
            </a:r>
            <a:r>
              <a:rPr lang="en-US" sz="1800" b="1" kern="0" dirty="0" smtClean="0">
                <a:latin typeface="Courier New"/>
              </a:rPr>
              <a:t>begin</a:t>
            </a:r>
          </a:p>
          <a:p>
            <a:pPr marL="0" indent="0">
              <a:buNone/>
            </a:pPr>
            <a:r>
              <a:rPr lang="en-US" sz="1800" kern="0" dirty="0">
                <a:latin typeface="Courier New"/>
              </a:rPr>
              <a:t> </a:t>
            </a:r>
            <a:r>
              <a:rPr lang="en-US" sz="1800" kern="0" dirty="0" smtClean="0">
                <a:latin typeface="Courier New"/>
              </a:rPr>
              <a:t>   </a:t>
            </a:r>
            <a:r>
              <a:rPr lang="en-US" sz="1800" kern="0" dirty="0" err="1" smtClean="0">
                <a:latin typeface="Courier New"/>
              </a:rPr>
              <a:t>dirtyArray.upd</a:t>
            </a:r>
            <a:r>
              <a:rPr lang="en-US" sz="1800" kern="0" dirty="0" smtClean="0">
                <a:latin typeface="Courier New"/>
              </a:rPr>
              <a:t>(</a:t>
            </a:r>
            <a:r>
              <a:rPr lang="en-US" sz="1800" kern="0" dirty="0" err="1" smtClean="0">
                <a:latin typeface="Courier New"/>
              </a:rPr>
              <a:t>idx,False</a:t>
            </a:r>
            <a:r>
              <a:rPr lang="en-US" sz="1800" kern="0" dirty="0" smtClean="0">
                <a:latin typeface="Courier New"/>
              </a:rPr>
              <a:t>);</a:t>
            </a:r>
            <a:r>
              <a:rPr lang="en-US" sz="1800" kern="0" dirty="0" err="1" smtClean="0">
                <a:latin typeface="Courier New"/>
              </a:rPr>
              <a:t>dataArray.upd</a:t>
            </a:r>
            <a:r>
              <a:rPr lang="en-US" sz="1800" kern="0" dirty="0" smtClean="0">
                <a:latin typeface="Courier New"/>
              </a:rPr>
              <a:t>(</a:t>
            </a:r>
            <a:r>
              <a:rPr lang="en-US" sz="1800" kern="0" dirty="0" err="1" smtClean="0">
                <a:latin typeface="Courier New"/>
              </a:rPr>
              <a:t>idx</a:t>
            </a:r>
            <a:r>
              <a:rPr lang="en-US" sz="1800" kern="0" dirty="0">
                <a:latin typeface="Courier New"/>
              </a:rPr>
              <a:t>, data);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 smtClean="0">
                <a:latin typeface="Courier New"/>
              </a:rPr>
              <a:t>    </a:t>
            </a:r>
            <a:r>
              <a:rPr lang="en-US" sz="1800" kern="0" dirty="0" err="1" smtClean="0">
                <a:latin typeface="Courier New"/>
              </a:rPr>
              <a:t>hitQ.enq</a:t>
            </a:r>
            <a:r>
              <a:rPr lang="en-US" sz="1800" kern="0" dirty="0" smtClean="0">
                <a:latin typeface="Courier New"/>
              </a:rPr>
              <a:t>(data[</a:t>
            </a:r>
            <a:r>
              <a:rPr lang="en-US" sz="1800" kern="0" dirty="0" err="1" smtClean="0">
                <a:latin typeface="Courier New"/>
              </a:rPr>
              <a:t>wOffset</a:t>
            </a:r>
            <a:r>
              <a:rPr lang="en-US" sz="1800" kern="0" dirty="0" smtClean="0">
                <a:latin typeface="Courier New"/>
              </a:rPr>
              <a:t>]);</a:t>
            </a:r>
            <a:r>
              <a:rPr lang="en-US" sz="1800" b="1" kern="0" dirty="0" smtClean="0">
                <a:latin typeface="Courier New"/>
              </a:rPr>
              <a:t> end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>
                <a:latin typeface="Courier New"/>
              </a:rPr>
              <a:t> </a:t>
            </a:r>
            <a:r>
              <a:rPr lang="en-US" sz="1800" kern="0" dirty="0" smtClean="0">
                <a:latin typeface="Courier New"/>
              </a:rPr>
              <a:t> </a:t>
            </a:r>
            <a:r>
              <a:rPr lang="en-US" sz="1800" b="1" kern="0" dirty="0" smtClean="0">
                <a:latin typeface="Courier New"/>
              </a:rPr>
              <a:t>else begin</a:t>
            </a:r>
            <a:r>
              <a:rPr lang="en-US" sz="1800" kern="0" dirty="0" smtClean="0">
                <a:latin typeface="Courier New"/>
              </a:rPr>
              <a:t> data[</a:t>
            </a:r>
            <a:r>
              <a:rPr lang="en-US" sz="1800" kern="0" dirty="0" err="1" smtClean="0">
                <a:latin typeface="Courier New"/>
              </a:rPr>
              <a:t>wOffset</a:t>
            </a:r>
            <a:r>
              <a:rPr lang="en-US" sz="1800" kern="0" dirty="0" smtClean="0">
                <a:latin typeface="Courier New"/>
              </a:rPr>
              <a:t>] = </a:t>
            </a:r>
            <a:r>
              <a:rPr lang="en-US" sz="1800" kern="0" dirty="0" err="1" smtClean="0">
                <a:latin typeface="Courier New"/>
              </a:rPr>
              <a:t>missReq.data</a:t>
            </a:r>
            <a:r>
              <a:rPr lang="en-US" sz="1800" kern="0" dirty="0" smtClean="0">
                <a:latin typeface="Courier New"/>
              </a:rPr>
              <a:t>;    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>
                <a:latin typeface="Courier New"/>
              </a:rPr>
              <a:t> </a:t>
            </a:r>
            <a:r>
              <a:rPr lang="en-US" sz="1800" kern="0" dirty="0" smtClean="0">
                <a:latin typeface="Courier New"/>
              </a:rPr>
              <a:t>   </a:t>
            </a:r>
            <a:r>
              <a:rPr lang="en-US" sz="1800" kern="0" dirty="0" err="1" smtClean="0">
                <a:latin typeface="Courier New"/>
              </a:rPr>
              <a:t>dirtyArray.upd</a:t>
            </a:r>
            <a:r>
              <a:rPr lang="en-US" sz="1800" kern="0" dirty="0" smtClean="0">
                <a:latin typeface="Courier New"/>
              </a:rPr>
              <a:t>(</a:t>
            </a:r>
            <a:r>
              <a:rPr lang="en-US" sz="1800" kern="0" dirty="0" err="1" smtClean="0">
                <a:latin typeface="Courier New"/>
              </a:rPr>
              <a:t>idx,True</a:t>
            </a:r>
            <a:r>
              <a:rPr lang="en-US" sz="1800" kern="0" dirty="0" smtClean="0">
                <a:latin typeface="Courier New"/>
              </a:rPr>
              <a:t>); </a:t>
            </a:r>
            <a:r>
              <a:rPr lang="en-US" sz="1800" kern="0" dirty="0" err="1" smtClean="0">
                <a:latin typeface="Courier New"/>
              </a:rPr>
              <a:t>dataArray.upd</a:t>
            </a:r>
            <a:r>
              <a:rPr lang="en-US" sz="1800" kern="0" dirty="0" smtClean="0">
                <a:latin typeface="Courier New"/>
              </a:rPr>
              <a:t>(</a:t>
            </a:r>
            <a:r>
              <a:rPr lang="en-US" sz="1800" kern="0" dirty="0" err="1" smtClean="0">
                <a:latin typeface="Courier New"/>
              </a:rPr>
              <a:t>idx</a:t>
            </a:r>
            <a:r>
              <a:rPr lang="en-US" sz="1800" kern="0" dirty="0" smtClean="0">
                <a:latin typeface="Courier New"/>
              </a:rPr>
              <a:t>, data);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b="1" kern="0" dirty="0" smtClean="0">
                <a:latin typeface="Courier New"/>
              </a:rPr>
              <a:t>        end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 smtClean="0">
                <a:latin typeface="Courier New"/>
              </a:rPr>
              <a:t>  </a:t>
            </a:r>
            <a:r>
              <a:rPr lang="en-US" sz="1800" kern="0" dirty="0" err="1" smtClean="0">
                <a:latin typeface="Courier New"/>
              </a:rPr>
              <a:t>memRespQ.deq</a:t>
            </a:r>
            <a:r>
              <a:rPr lang="en-US" sz="1800" kern="0" dirty="0" smtClean="0">
                <a:latin typeface="Courier New"/>
              </a:rPr>
              <a:t>; </a:t>
            </a:r>
            <a:r>
              <a:rPr lang="en-US" sz="1800" kern="0" dirty="0" err="1" smtClean="0">
                <a:latin typeface="Courier New"/>
              </a:rPr>
              <a:t>mshr</a:t>
            </a:r>
            <a:r>
              <a:rPr lang="en-US" sz="1800" kern="0" dirty="0" smtClean="0">
                <a:latin typeface="Courier New"/>
              </a:rPr>
              <a:t> &lt;= Ready;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b="1" kern="0" dirty="0" err="1" smtClean="0">
                <a:latin typeface="Courier New"/>
              </a:rPr>
              <a:t>endrule</a:t>
            </a:r>
            <a:endParaRPr lang="en-US" sz="1800" b="1" kern="0" dirty="0">
              <a:latin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23,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312DCABE-3469-4729-842D-99C1CF712F7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58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of the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95424"/>
            <a:ext cx="7772400" cy="4429125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method </a:t>
            </a:r>
            <a:r>
              <a:rPr lang="en-US" sz="1800" b="1" dirty="0" err="1" smtClean="0">
                <a:latin typeface="Courier New"/>
              </a:rPr>
              <a:t>ActionValue</a:t>
            </a:r>
            <a:r>
              <a:rPr lang="en-US" sz="1800" dirty="0" smtClean="0">
                <a:latin typeface="Courier New"/>
              </a:rPr>
              <a:t>#(Data) </a:t>
            </a:r>
            <a:r>
              <a:rPr lang="en-US" sz="1800" dirty="0" err="1" smtClean="0">
                <a:latin typeface="Courier New"/>
              </a:rPr>
              <a:t>resp</a:t>
            </a:r>
            <a:r>
              <a:rPr lang="en-US" sz="1800" dirty="0" smtClean="0"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  </a:t>
            </a:r>
            <a:r>
              <a:rPr lang="en-US" sz="1800" dirty="0" err="1" smtClean="0">
                <a:latin typeface="Courier New"/>
              </a:rPr>
              <a:t>hitQ.deq</a:t>
            </a:r>
            <a:r>
              <a:rPr lang="en-US" sz="1800" dirty="0" smtClean="0"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  </a:t>
            </a:r>
            <a:r>
              <a:rPr lang="en-US" sz="1800" b="1" dirty="0" smtClean="0">
                <a:latin typeface="Courier New"/>
              </a:rPr>
              <a:t>return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 smtClean="0">
                <a:latin typeface="Courier New"/>
              </a:rPr>
              <a:t>hitQ.first</a:t>
            </a:r>
            <a:r>
              <a:rPr lang="en-US" sz="1800" dirty="0" smtClean="0"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/>
              </a:rPr>
              <a:t>endmethod</a:t>
            </a:r>
            <a:endParaRPr lang="en-US" sz="1800" b="1" dirty="0" smtClean="0">
              <a:latin typeface="Courier New"/>
            </a:endParaRPr>
          </a:p>
          <a:p>
            <a:pPr marL="0" indent="0">
              <a:buNone/>
            </a:pPr>
            <a:endParaRPr lang="en-US" sz="1800" dirty="0" smtClean="0">
              <a:latin typeface="Courier New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method </a:t>
            </a:r>
            <a:r>
              <a:rPr lang="en-US" sz="1800" b="1" dirty="0" err="1" smtClean="0">
                <a:latin typeface="Courier New"/>
              </a:rPr>
              <a:t>ActionValue</a:t>
            </a:r>
            <a:r>
              <a:rPr lang="en-US" sz="1800" dirty="0" smtClean="0">
                <a:latin typeface="Courier New"/>
              </a:rPr>
              <a:t>#(</a:t>
            </a:r>
            <a:r>
              <a:rPr lang="en-US" sz="1800" dirty="0" err="1" smtClean="0">
                <a:latin typeface="Courier New"/>
              </a:rPr>
              <a:t>MemReq</a:t>
            </a:r>
            <a:r>
              <a:rPr lang="en-US" sz="1800" dirty="0" smtClean="0">
                <a:latin typeface="Courier New"/>
              </a:rPr>
              <a:t>) </a:t>
            </a:r>
            <a:r>
              <a:rPr lang="en-US" sz="1800" dirty="0" err="1" smtClean="0">
                <a:latin typeface="Courier New"/>
              </a:rPr>
              <a:t>memReq</a:t>
            </a:r>
            <a:r>
              <a:rPr lang="en-US" sz="1800" dirty="0" smtClean="0"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  </a:t>
            </a:r>
            <a:r>
              <a:rPr lang="en-US" sz="1800" dirty="0" err="1" smtClean="0">
                <a:latin typeface="Courier New"/>
              </a:rPr>
              <a:t>memReqQ.deq</a:t>
            </a:r>
            <a:r>
              <a:rPr lang="en-US" sz="1800" dirty="0" smtClean="0"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  </a:t>
            </a:r>
            <a:r>
              <a:rPr lang="en-US" sz="1800" b="1" dirty="0" smtClean="0">
                <a:latin typeface="Courier New"/>
              </a:rPr>
              <a:t>return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 smtClean="0">
                <a:latin typeface="Courier New"/>
              </a:rPr>
              <a:t>memReqQ.first</a:t>
            </a:r>
            <a:r>
              <a:rPr lang="en-US" sz="1800" dirty="0" smtClean="0"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/>
              </a:rPr>
              <a:t>endmethod</a:t>
            </a:r>
            <a:endParaRPr lang="en-US" sz="1800" b="1" dirty="0" smtClean="0">
              <a:latin typeface="Courier New"/>
            </a:endParaRPr>
          </a:p>
          <a:p>
            <a:pPr marL="0" indent="0">
              <a:buNone/>
            </a:pPr>
            <a:endParaRPr lang="en-US" sz="1800" dirty="0" smtClean="0">
              <a:latin typeface="Courier New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method Action </a:t>
            </a:r>
            <a:r>
              <a:rPr lang="en-US" sz="1800" dirty="0" err="1" smtClean="0">
                <a:latin typeface="Courier New"/>
              </a:rPr>
              <a:t>memResp</a:t>
            </a:r>
            <a:r>
              <a:rPr lang="en-US" sz="1800" dirty="0" smtClean="0">
                <a:latin typeface="Courier New"/>
              </a:rPr>
              <a:t>(Line r);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  </a:t>
            </a:r>
            <a:r>
              <a:rPr lang="en-US" sz="1800" dirty="0" err="1" smtClean="0">
                <a:latin typeface="Courier New"/>
              </a:rPr>
              <a:t>memRespQ.enq</a:t>
            </a:r>
            <a:r>
              <a:rPr lang="en-US" sz="1800" dirty="0" smtClean="0">
                <a:latin typeface="Courier New"/>
              </a:rPr>
              <a:t>(r);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/>
              </a:rPr>
              <a:t>endmethod</a:t>
            </a:r>
            <a:endParaRPr lang="en-US" sz="1800" b="1" dirty="0" smtClean="0">
              <a:latin typeface="Courier New"/>
            </a:endParaRPr>
          </a:p>
          <a:p>
            <a:pPr marL="0" indent="0">
              <a:buNone/>
            </a:pPr>
            <a:endParaRPr lang="en-US" sz="1800" dirty="0" smtClean="0">
              <a:latin typeface="Courier New"/>
            </a:endParaRPr>
          </a:p>
          <a:p>
            <a:pPr marL="0" indent="0">
              <a:buNone/>
            </a:pPr>
            <a:endParaRPr lang="en-US" sz="1800" dirty="0" smtClean="0">
              <a:latin typeface="Courier New"/>
            </a:endParaRPr>
          </a:p>
          <a:p>
            <a:pPr marL="0" indent="0">
              <a:buNone/>
            </a:pPr>
            <a:endParaRPr lang="en-US" sz="1800" dirty="0">
              <a:latin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19851" y="4079944"/>
            <a:ext cx="2000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Memory side methods</a:t>
            </a:r>
            <a:endParaRPr lang="en-US" dirty="0"/>
          </a:p>
        </p:txBody>
      </p:sp>
      <p:sp>
        <p:nvSpPr>
          <p:cNvPr id="8" name="Right Brace 7"/>
          <p:cNvSpPr/>
          <p:nvPr/>
        </p:nvSpPr>
        <p:spPr bwMode="auto">
          <a:xfrm>
            <a:off x="5495925" y="3114675"/>
            <a:ext cx="600075" cy="2638425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23, 2017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312DCABE-3469-4729-842D-99C1CF712F7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65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 and miss performance</a:t>
            </a:r>
          </a:p>
        </p:txBody>
      </p:sp>
      <p:sp>
        <p:nvSpPr>
          <p:cNvPr id="38914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676275" y="1562100"/>
            <a:ext cx="8105775" cy="4114800"/>
          </a:xfrm>
        </p:spPr>
        <p:txBody>
          <a:bodyPr/>
          <a:lstStyle/>
          <a:p>
            <a:r>
              <a:rPr lang="en-US" sz="2400" dirty="0" smtClean="0"/>
              <a:t>Hit</a:t>
            </a:r>
          </a:p>
          <a:p>
            <a:pPr lvl="1"/>
            <a:r>
              <a:rPr lang="en-US" sz="2000" dirty="0"/>
              <a:t>Directly related to the latency of L1</a:t>
            </a:r>
          </a:p>
          <a:p>
            <a:pPr lvl="1"/>
            <a:r>
              <a:rPr lang="en-US" sz="2000" dirty="0" smtClean="0"/>
              <a:t>0-cycle latency if </a:t>
            </a:r>
            <a:r>
              <a:rPr lang="en-US" sz="2000" dirty="0" err="1" smtClean="0"/>
              <a:t>hitQ</a:t>
            </a:r>
            <a:r>
              <a:rPr lang="en-US" sz="2000" dirty="0" smtClean="0"/>
              <a:t> is a bypass FIFO</a:t>
            </a:r>
          </a:p>
          <a:p>
            <a:r>
              <a:rPr lang="en-US" sz="2400" dirty="0" smtClean="0"/>
              <a:t>Miss</a:t>
            </a:r>
          </a:p>
          <a:p>
            <a:pPr lvl="1"/>
            <a:r>
              <a:rPr lang="en-US" sz="2000" dirty="0" smtClean="0"/>
              <a:t>No evacuation: memory load latency plus combinational read/write</a:t>
            </a:r>
          </a:p>
          <a:p>
            <a:pPr lvl="1"/>
            <a:r>
              <a:rPr lang="en-US" sz="2000" dirty="0" smtClean="0"/>
              <a:t>Evacuation: memory store followed by memory load latency plus combinational read/write</a:t>
            </a:r>
          </a:p>
          <a:p>
            <a:pPr lvl="1"/>
            <a:endParaRPr lang="en-US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868475" y="4841556"/>
            <a:ext cx="63913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Adding a few extra cycles in the miss case does not have a big impact on  performance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23,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312DCABE-3469-4729-842D-99C1CF712F7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53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Speeding up Store Misses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30426"/>
            <a:ext cx="7772400" cy="4114800"/>
          </a:xfrm>
        </p:spPr>
        <p:txBody>
          <a:bodyPr/>
          <a:lstStyle/>
          <a:p>
            <a:r>
              <a:rPr lang="en-US" sz="2400" dirty="0"/>
              <a:t>U</a:t>
            </a:r>
            <a:r>
              <a:rPr lang="en-US" sz="2400" dirty="0" smtClean="0"/>
              <a:t>nlike a load, a store does not require memory system to return any data to the processor; it only requires the cache to be updated for future load accesses</a:t>
            </a:r>
          </a:p>
          <a:p>
            <a:r>
              <a:rPr lang="en-US" sz="2400" dirty="0" smtClean="0"/>
              <a:t>Instead of delaying the pipeline, a store can be performed in the background; In case of a miss the data does not have to be brought into L1 at all (Write-miss no allocate policy)</a:t>
            </a: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2347977" y="4657768"/>
            <a:ext cx="5843523" cy="1828146"/>
            <a:chOff x="2635883" y="1486913"/>
            <a:chExt cx="5843523" cy="1828146"/>
          </a:xfrm>
        </p:grpSpPr>
        <p:sp>
          <p:nvSpPr>
            <p:cNvPr id="8" name="Rectangle 7"/>
            <p:cNvSpPr/>
            <p:nvPr/>
          </p:nvSpPr>
          <p:spPr bwMode="auto">
            <a:xfrm>
              <a:off x="3668616" y="1486913"/>
              <a:ext cx="1729961" cy="92541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71481" y="1636883"/>
              <a:ext cx="934679" cy="3139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600" dirty="0" err="1" smtClean="0">
                  <a:latin typeface="Verdana" pitchFamily="-96" charset="0"/>
                </a:rPr>
                <a:t>mReqQ</a:t>
              </a:r>
              <a:endParaRPr lang="en-US" sz="1600" dirty="0">
                <a:latin typeface="Verdana" pitchFamily="-96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771481" y="2133121"/>
              <a:ext cx="1042080" cy="3139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600" dirty="0" err="1" smtClean="0">
                  <a:latin typeface="Verdana" pitchFamily="-96" charset="0"/>
                </a:rPr>
                <a:t>mRespQ</a:t>
              </a:r>
              <a:endParaRPr lang="en-US" sz="1600" dirty="0">
                <a:latin typeface="Verdana" pitchFamily="-96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288176" y="1749566"/>
              <a:ext cx="4908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L1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668617" y="2754609"/>
              <a:ext cx="2143536" cy="3693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Store buffer(</a:t>
              </a:r>
              <a:r>
                <a:rPr lang="en-US" sz="1800" dirty="0" err="1" smtClean="0"/>
                <a:t>stb</a:t>
              </a:r>
              <a:r>
                <a:rPr lang="en-US" sz="1800" dirty="0" smtClean="0"/>
                <a:t>)</a:t>
              </a:r>
              <a:endParaRPr lang="en-US" sz="1800" dirty="0"/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2635883" y="1788282"/>
              <a:ext cx="991518" cy="2507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" name="Straight Arrow Connector 15"/>
            <p:cNvCxnSpPr>
              <a:endCxn id="9" idx="1"/>
            </p:cNvCxnSpPr>
            <p:nvPr/>
          </p:nvCxnSpPr>
          <p:spPr bwMode="auto">
            <a:xfrm>
              <a:off x="5439792" y="1793849"/>
              <a:ext cx="1331689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7" name="Straight Arrow Connector 16"/>
            <p:cNvCxnSpPr>
              <a:stCxn id="14" idx="0"/>
              <a:endCxn id="8" idx="2"/>
            </p:cNvCxnSpPr>
            <p:nvPr/>
          </p:nvCxnSpPr>
          <p:spPr bwMode="auto">
            <a:xfrm flipH="1" flipV="1">
              <a:off x="4533597" y="2412330"/>
              <a:ext cx="206788" cy="342279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V="1">
              <a:off x="7716155" y="1793849"/>
              <a:ext cx="665845" cy="5851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 flipH="1" flipV="1">
              <a:off x="7813561" y="2286565"/>
              <a:ext cx="665845" cy="5851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0" name="Freeform 19"/>
            <p:cNvSpPr/>
            <p:nvPr/>
          </p:nvSpPr>
          <p:spPr bwMode="auto">
            <a:xfrm>
              <a:off x="3340100" y="1793167"/>
              <a:ext cx="330200" cy="1130300"/>
            </a:xfrm>
            <a:custGeom>
              <a:avLst/>
              <a:gdLst>
                <a:gd name="connsiteX0" fmla="*/ 12700 w 330200"/>
                <a:gd name="connsiteY0" fmla="*/ 0 h 1130300"/>
                <a:gd name="connsiteX1" fmla="*/ 0 w 330200"/>
                <a:gd name="connsiteY1" fmla="*/ 1130300 h 1130300"/>
                <a:gd name="connsiteX2" fmla="*/ 330200 w 330200"/>
                <a:gd name="connsiteY2" fmla="*/ 1117600 h 113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0200" h="1130300">
                  <a:moveTo>
                    <a:pt x="12700" y="0"/>
                  </a:moveTo>
                  <a:lnTo>
                    <a:pt x="0" y="1130300"/>
                  </a:lnTo>
                  <a:lnTo>
                    <a:pt x="330200" y="1117600"/>
                  </a:ln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 flipH="1">
              <a:off x="5414062" y="2266883"/>
              <a:ext cx="1331689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6007834" y="2607173"/>
              <a:ext cx="188925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mic Sans MS" panose="030F0702030302020204" pitchFamily="66" charset="0"/>
                </a:rPr>
                <a:t>a small FIFO of (</a:t>
              </a:r>
              <a:r>
                <a:rPr lang="en-US" dirty="0" err="1">
                  <a:latin typeface="Comic Sans MS" panose="030F0702030302020204" pitchFamily="66" charset="0"/>
                </a:rPr>
                <a:t>a,v</a:t>
              </a:r>
              <a:r>
                <a:rPr lang="en-US" dirty="0">
                  <a:latin typeface="Comic Sans MS" panose="030F0702030302020204" pitchFamily="66" charset="0"/>
                </a:rPr>
                <a:t>) pairs</a:t>
              </a:r>
            </a:p>
          </p:txBody>
        </p:sp>
        <p:cxnSp>
          <p:nvCxnSpPr>
            <p:cNvPr id="23" name="Straight Connector 22"/>
            <p:cNvCxnSpPr>
              <a:stCxn id="14" idx="3"/>
            </p:cNvCxnSpPr>
            <p:nvPr/>
          </p:nvCxnSpPr>
          <p:spPr bwMode="auto">
            <a:xfrm flipV="1">
              <a:off x="5812153" y="2826328"/>
              <a:ext cx="263695" cy="112947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" name="TextBox 3"/>
          <p:cNvSpPr txBox="1"/>
          <p:nvPr/>
        </p:nvSpPr>
        <p:spPr>
          <a:xfrm>
            <a:off x="366042" y="5184750"/>
            <a:ext cx="2066591" cy="461665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Store Buffer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23, 2017</a:t>
            </a:r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312DCABE-3469-4729-842D-99C1CF712F7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4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875" y="1600201"/>
            <a:ext cx="8351399" cy="4373713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000" dirty="0" smtClean="0"/>
              <a:t>A St </a:t>
            </a:r>
            <a:r>
              <a:rPr lang="en-US" sz="2000" dirty="0" err="1" smtClean="0"/>
              <a:t>req</a:t>
            </a:r>
            <a:r>
              <a:rPr lang="en-US" sz="2000" dirty="0" smtClean="0"/>
              <a:t> is </a:t>
            </a:r>
            <a:r>
              <a:rPr lang="en-US" sz="2000" dirty="0" err="1" smtClean="0"/>
              <a:t>enqueued</a:t>
            </a:r>
            <a:r>
              <a:rPr lang="en-US" sz="2000" dirty="0" smtClean="0"/>
              <a:t> into </a:t>
            </a:r>
            <a:r>
              <a:rPr lang="en-US" sz="2000" dirty="0" err="1" smtClean="0"/>
              <a:t>stb</a:t>
            </a:r>
            <a:r>
              <a:rPr lang="en-US" sz="2000" dirty="0" smtClean="0"/>
              <a:t> </a:t>
            </a:r>
          </a:p>
          <a:p>
            <a:pPr lvl="1">
              <a:spcBef>
                <a:spcPts val="300"/>
              </a:spcBef>
            </a:pPr>
            <a:r>
              <a:rPr lang="en-US" sz="1800" dirty="0"/>
              <a:t>input </a:t>
            </a:r>
            <a:r>
              <a:rPr lang="en-US" sz="1800" dirty="0" err="1"/>
              <a:t>reqs</a:t>
            </a:r>
            <a:r>
              <a:rPr lang="en-US" sz="1800" dirty="0"/>
              <a:t> are </a:t>
            </a:r>
            <a:r>
              <a:rPr lang="en-US" sz="1800" dirty="0" smtClean="0"/>
              <a:t>blocked if there is no space in </a:t>
            </a:r>
            <a:r>
              <a:rPr lang="en-US" sz="1800" dirty="0" err="1" smtClean="0"/>
              <a:t>stb</a:t>
            </a:r>
            <a:endParaRPr lang="en-US" sz="1800" dirty="0" smtClean="0"/>
          </a:p>
          <a:p>
            <a:pPr>
              <a:spcBef>
                <a:spcPts val="300"/>
              </a:spcBef>
            </a:pPr>
            <a:r>
              <a:rPr lang="en-US" sz="2000" dirty="0" smtClean="0"/>
              <a:t>A </a:t>
            </a:r>
            <a:r>
              <a:rPr lang="en-US" sz="2000" dirty="0" err="1" smtClean="0"/>
              <a:t>Ld</a:t>
            </a:r>
            <a:r>
              <a:rPr lang="en-US" sz="2000" dirty="0" smtClean="0"/>
              <a:t> </a:t>
            </a:r>
            <a:r>
              <a:rPr lang="en-US" sz="2000" dirty="0" err="1" smtClean="0"/>
              <a:t>req</a:t>
            </a:r>
            <a:r>
              <a:rPr lang="en-US" sz="2000" dirty="0" smtClean="0"/>
              <a:t> simultaneously searches L1 and </a:t>
            </a:r>
            <a:r>
              <a:rPr lang="en-US" sz="2000" dirty="0" err="1" smtClean="0"/>
              <a:t>stb</a:t>
            </a:r>
            <a:r>
              <a:rPr lang="en-US" sz="2000" dirty="0" smtClean="0"/>
              <a:t>; </a:t>
            </a:r>
          </a:p>
          <a:p>
            <a:pPr lvl="1">
              <a:spcBef>
                <a:spcPts val="300"/>
              </a:spcBef>
            </a:pPr>
            <a:r>
              <a:rPr lang="en-US" sz="1800" dirty="0" smtClean="0"/>
              <a:t>If </a:t>
            </a:r>
            <a:r>
              <a:rPr lang="en-US" sz="1800" dirty="0" err="1" smtClean="0"/>
              <a:t>Ld</a:t>
            </a:r>
            <a:r>
              <a:rPr lang="en-US" sz="1800" dirty="0" smtClean="0"/>
              <a:t> gets a hit </a:t>
            </a:r>
            <a:r>
              <a:rPr lang="en-US" sz="1800" dirty="0"/>
              <a:t>in </a:t>
            </a:r>
            <a:r>
              <a:rPr lang="en-US" sz="1800" dirty="0" err="1"/>
              <a:t>stb</a:t>
            </a:r>
            <a:r>
              <a:rPr lang="en-US" sz="1800" dirty="0"/>
              <a:t> – it </a:t>
            </a:r>
            <a:r>
              <a:rPr lang="en-US" sz="1800" dirty="0" smtClean="0"/>
              <a:t>selects </a:t>
            </a:r>
            <a:r>
              <a:rPr lang="en-US" sz="1800" dirty="0"/>
              <a:t>the most </a:t>
            </a:r>
            <a:r>
              <a:rPr lang="en-US" sz="1800" dirty="0" smtClean="0"/>
              <a:t>recent </a:t>
            </a:r>
            <a:r>
              <a:rPr lang="en-US" sz="1800" dirty="0"/>
              <a:t>matching </a:t>
            </a:r>
            <a:r>
              <a:rPr lang="en-US" sz="1800" dirty="0" smtClean="0"/>
              <a:t>entry; L1 search result is discarded</a:t>
            </a:r>
            <a:endParaRPr lang="en-US" sz="1800" dirty="0"/>
          </a:p>
          <a:p>
            <a:pPr lvl="1">
              <a:spcBef>
                <a:spcPts val="300"/>
              </a:spcBef>
            </a:pPr>
            <a:r>
              <a:rPr lang="en-US" sz="1800" dirty="0"/>
              <a:t>If </a:t>
            </a:r>
            <a:r>
              <a:rPr lang="en-US" sz="1800" dirty="0" err="1" smtClean="0"/>
              <a:t>Ld</a:t>
            </a:r>
            <a:r>
              <a:rPr lang="en-US" sz="1800" dirty="0" smtClean="0"/>
              <a:t> </a:t>
            </a:r>
            <a:r>
              <a:rPr lang="en-US" sz="1800" dirty="0"/>
              <a:t>gets a </a:t>
            </a:r>
            <a:r>
              <a:rPr lang="en-US" sz="1800" dirty="0" smtClean="0"/>
              <a:t>miss </a:t>
            </a:r>
            <a:r>
              <a:rPr lang="en-US" sz="1800" dirty="0"/>
              <a:t>in </a:t>
            </a:r>
            <a:r>
              <a:rPr lang="en-US" sz="1800" dirty="0" err="1"/>
              <a:t>stb</a:t>
            </a:r>
            <a:r>
              <a:rPr lang="en-US" sz="1800" dirty="0"/>
              <a:t> </a:t>
            </a:r>
            <a:r>
              <a:rPr lang="en-US" sz="1800" dirty="0" smtClean="0"/>
              <a:t>but a hit in L1, the L1 result is returned</a:t>
            </a:r>
          </a:p>
          <a:p>
            <a:pPr lvl="1">
              <a:spcBef>
                <a:spcPts val="300"/>
              </a:spcBef>
            </a:pPr>
            <a:r>
              <a:rPr lang="en-US" sz="1800" dirty="0" smtClean="0"/>
              <a:t>If no match in either </a:t>
            </a:r>
            <a:r>
              <a:rPr lang="en-US" sz="1800" dirty="0" err="1" smtClean="0"/>
              <a:t>stb</a:t>
            </a:r>
            <a:r>
              <a:rPr lang="en-US" sz="1800" dirty="0" smtClean="0"/>
              <a:t> and L1, miss-processing commences</a:t>
            </a:r>
          </a:p>
          <a:p>
            <a:pPr>
              <a:spcBef>
                <a:spcPts val="300"/>
              </a:spcBef>
            </a:pPr>
            <a:r>
              <a:rPr lang="en-US" sz="2000" dirty="0" smtClean="0"/>
              <a:t>In background, oldest store in </a:t>
            </a:r>
            <a:r>
              <a:rPr lang="en-US" sz="2000" dirty="0" err="1" smtClean="0"/>
              <a:t>stb</a:t>
            </a:r>
            <a:r>
              <a:rPr lang="en-US" sz="2000" dirty="0" smtClean="0"/>
              <a:t> is </a:t>
            </a:r>
            <a:r>
              <a:rPr lang="en-US" sz="2000" dirty="0" err="1" smtClean="0"/>
              <a:t>dequed</a:t>
            </a:r>
            <a:r>
              <a:rPr lang="en-US" sz="2000" dirty="0" smtClean="0"/>
              <a:t> and processed</a:t>
            </a:r>
          </a:p>
          <a:p>
            <a:pPr lvl="1">
              <a:spcBef>
                <a:spcPts val="300"/>
              </a:spcBef>
            </a:pPr>
            <a:r>
              <a:rPr lang="en-US" sz="1800" dirty="0" smtClean="0"/>
              <a:t>If St address hits in L1: update L1; if write-through then also send to it to memory</a:t>
            </a:r>
          </a:p>
          <a:p>
            <a:pPr lvl="1">
              <a:spcBef>
                <a:spcPts val="300"/>
              </a:spcBef>
            </a:pPr>
            <a:r>
              <a:rPr lang="en-US" sz="1800" dirty="0" smtClean="0"/>
              <a:t>If it misses:</a:t>
            </a:r>
          </a:p>
          <a:p>
            <a:pPr lvl="2">
              <a:spcBef>
                <a:spcPts val="300"/>
              </a:spcBef>
            </a:pPr>
            <a:r>
              <a:rPr lang="en-US" sz="1800" dirty="0" smtClean="0"/>
              <a:t>Write-back write-miss-allocate: fetch the cache line from memory (miss processing) and then process the store</a:t>
            </a:r>
          </a:p>
          <a:p>
            <a:pPr lvl="2">
              <a:spcBef>
                <a:spcPts val="300"/>
              </a:spcBef>
            </a:pPr>
            <a:r>
              <a:rPr lang="en-US" sz="1800" dirty="0" smtClean="0"/>
              <a:t>Write-back/Write-through write-miss-no-allocate: pass the store to memory</a:t>
            </a:r>
            <a:endParaRPr lang="en-US" sz="1800" dirty="0"/>
          </a:p>
          <a:p>
            <a:pPr>
              <a:spcBef>
                <a:spcPts val="300"/>
              </a:spcBef>
            </a:pPr>
            <a:endParaRPr lang="en-US" sz="20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3828258" y="206497"/>
            <a:ext cx="5261208" cy="1828146"/>
            <a:chOff x="3609428" y="206497"/>
            <a:chExt cx="5261208" cy="1828146"/>
          </a:xfrm>
        </p:grpSpPr>
        <p:sp>
          <p:nvSpPr>
            <p:cNvPr id="8" name="Rectangle 7"/>
            <p:cNvSpPr/>
            <p:nvPr/>
          </p:nvSpPr>
          <p:spPr bwMode="auto">
            <a:xfrm>
              <a:off x="4642161" y="206497"/>
              <a:ext cx="1729961" cy="92541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18193" y="262687"/>
              <a:ext cx="934679" cy="3139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600" dirty="0" err="1" smtClean="0">
                  <a:latin typeface="Verdana" pitchFamily="-96" charset="0"/>
                </a:rPr>
                <a:t>mReqQ</a:t>
              </a:r>
              <a:endParaRPr lang="en-US" sz="1600" dirty="0">
                <a:latin typeface="Verdana" pitchFamily="-96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018193" y="758925"/>
              <a:ext cx="1042080" cy="3139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600" dirty="0" err="1" smtClean="0">
                  <a:latin typeface="Verdana" pitchFamily="-96" charset="0"/>
                </a:rPr>
                <a:t>mRespQ</a:t>
              </a:r>
              <a:endParaRPr lang="en-US" sz="1600" dirty="0">
                <a:latin typeface="Verdana" pitchFamily="-96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261721" y="469150"/>
              <a:ext cx="4908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L1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642162" y="1474193"/>
              <a:ext cx="2143536" cy="3693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Store buffer(</a:t>
              </a:r>
              <a:r>
                <a:rPr lang="en-US" sz="1800" dirty="0" err="1" smtClean="0"/>
                <a:t>stb</a:t>
              </a:r>
              <a:r>
                <a:rPr lang="en-US" sz="1800" dirty="0" smtClean="0"/>
                <a:t>)</a:t>
              </a:r>
              <a:endParaRPr lang="en-US" sz="1800" dirty="0"/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3609428" y="507866"/>
              <a:ext cx="991518" cy="2507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7" name="Straight Arrow Connector 16"/>
            <p:cNvCxnSpPr>
              <a:endCxn id="10" idx="1"/>
            </p:cNvCxnSpPr>
            <p:nvPr/>
          </p:nvCxnSpPr>
          <p:spPr bwMode="auto">
            <a:xfrm>
              <a:off x="6372122" y="414086"/>
              <a:ext cx="646071" cy="5567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Straight Arrow Connector 21"/>
            <p:cNvCxnSpPr>
              <a:stCxn id="13" idx="0"/>
              <a:endCxn id="8" idx="2"/>
            </p:cNvCxnSpPr>
            <p:nvPr/>
          </p:nvCxnSpPr>
          <p:spPr bwMode="auto">
            <a:xfrm flipH="1" flipV="1">
              <a:off x="5507142" y="1131914"/>
              <a:ext cx="206788" cy="342279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 flipV="1">
              <a:off x="7962867" y="419653"/>
              <a:ext cx="665845" cy="5851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H="1" flipV="1">
              <a:off x="8060273" y="912369"/>
              <a:ext cx="665845" cy="5851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0" name="Freeform 29"/>
            <p:cNvSpPr/>
            <p:nvPr/>
          </p:nvSpPr>
          <p:spPr bwMode="auto">
            <a:xfrm>
              <a:off x="4313645" y="512751"/>
              <a:ext cx="330200" cy="1130300"/>
            </a:xfrm>
            <a:custGeom>
              <a:avLst/>
              <a:gdLst>
                <a:gd name="connsiteX0" fmla="*/ 12700 w 330200"/>
                <a:gd name="connsiteY0" fmla="*/ 0 h 1130300"/>
                <a:gd name="connsiteX1" fmla="*/ 0 w 330200"/>
                <a:gd name="connsiteY1" fmla="*/ 1130300 h 1130300"/>
                <a:gd name="connsiteX2" fmla="*/ 330200 w 330200"/>
                <a:gd name="connsiteY2" fmla="*/ 1117600 h 113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0200" h="1130300">
                  <a:moveTo>
                    <a:pt x="12700" y="0"/>
                  </a:moveTo>
                  <a:lnTo>
                    <a:pt x="0" y="1130300"/>
                  </a:lnTo>
                  <a:lnTo>
                    <a:pt x="330200" y="1117600"/>
                  </a:ln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981379" y="1326757"/>
              <a:ext cx="188925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omic Sans MS" panose="030F0702030302020204" pitchFamily="66" charset="0"/>
                </a:rPr>
                <a:t>a small FIFO of (</a:t>
              </a:r>
              <a:r>
                <a:rPr lang="en-US" dirty="0" err="1">
                  <a:latin typeface="Comic Sans MS" panose="030F0702030302020204" pitchFamily="66" charset="0"/>
                </a:rPr>
                <a:t>a,v</a:t>
              </a:r>
              <a:r>
                <a:rPr lang="en-US" dirty="0">
                  <a:latin typeface="Comic Sans MS" panose="030F0702030302020204" pitchFamily="66" charset="0"/>
                </a:rPr>
                <a:t>) pairs</a:t>
              </a:r>
            </a:p>
          </p:txBody>
        </p:sp>
        <p:cxnSp>
          <p:nvCxnSpPr>
            <p:cNvPr id="7" name="Straight Connector 6"/>
            <p:cNvCxnSpPr>
              <a:stCxn id="13" idx="3"/>
            </p:cNvCxnSpPr>
            <p:nvPr/>
          </p:nvCxnSpPr>
          <p:spPr bwMode="auto">
            <a:xfrm flipV="1">
              <a:off x="6785698" y="1545912"/>
              <a:ext cx="263695" cy="112947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 flipH="1">
              <a:off x="6379792" y="903071"/>
              <a:ext cx="646071" cy="5567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23, 2017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312DCABE-3469-4729-842D-99C1CF712F7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38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34215" cy="1143000"/>
          </a:xfrm>
        </p:spPr>
        <p:txBody>
          <a:bodyPr/>
          <a:lstStyle/>
          <a:p>
            <a:r>
              <a:rPr lang="en-US" sz="2400" dirty="0" smtClean="0"/>
              <a:t>L1+Store Buffer (write-back, write-miss-allocate):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Req</a:t>
            </a:r>
            <a:r>
              <a:rPr lang="en-US" dirty="0" smtClean="0"/>
              <a:t> method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4" y="1543049"/>
            <a:ext cx="8505826" cy="4976503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method </a:t>
            </a:r>
            <a:r>
              <a:rPr lang="en-US" sz="1800" b="1" dirty="0">
                <a:latin typeface="Courier New"/>
              </a:rPr>
              <a:t>Action </a:t>
            </a:r>
            <a:r>
              <a:rPr lang="en-US" sz="1800" dirty="0" err="1">
                <a:latin typeface="Courier New"/>
              </a:rPr>
              <a:t>req</a:t>
            </a:r>
            <a:r>
              <a:rPr lang="en-US" sz="1800" dirty="0">
                <a:latin typeface="Courier New"/>
              </a:rPr>
              <a:t>(</a:t>
            </a:r>
            <a:r>
              <a:rPr lang="en-US" sz="1800" dirty="0" err="1">
                <a:latin typeface="Courier New"/>
              </a:rPr>
              <a:t>MemReq</a:t>
            </a:r>
            <a:r>
              <a:rPr lang="en-US" sz="1800" dirty="0">
                <a:latin typeface="Courier New"/>
              </a:rPr>
              <a:t> r) </a:t>
            </a:r>
            <a:r>
              <a:rPr lang="en-US" sz="1800" b="1" dirty="0" smtClean="0">
                <a:latin typeface="Courier New"/>
              </a:rPr>
              <a:t>if</a:t>
            </a:r>
            <a:r>
              <a:rPr lang="en-US" sz="1800" dirty="0" smtClean="0">
                <a:latin typeface="Courier New"/>
              </a:rPr>
              <a:t>(</a:t>
            </a:r>
            <a:r>
              <a:rPr lang="en-US" sz="1800" dirty="0" err="1" smtClean="0">
                <a:latin typeface="Courier New"/>
              </a:rPr>
              <a:t>mshr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== </a:t>
            </a:r>
            <a:r>
              <a:rPr lang="en-US" sz="1800" dirty="0" smtClean="0">
                <a:latin typeface="Courier New"/>
              </a:rPr>
              <a:t>Ready);</a:t>
            </a:r>
            <a:endParaRPr lang="en-US" sz="1800" dirty="0">
              <a:latin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</a:t>
            </a:r>
            <a:r>
              <a:rPr lang="en-US" sz="1800" dirty="0" smtClean="0">
                <a:latin typeface="Courier New"/>
              </a:rPr>
              <a:t>... get </a:t>
            </a:r>
            <a:r>
              <a:rPr lang="en-US" sz="1800" dirty="0" err="1" smtClean="0">
                <a:latin typeface="Courier New"/>
              </a:rPr>
              <a:t>idx</a:t>
            </a:r>
            <a:r>
              <a:rPr lang="en-US" sz="1800" dirty="0">
                <a:latin typeface="Courier New"/>
              </a:rPr>
              <a:t>,</a:t>
            </a:r>
            <a:r>
              <a:rPr lang="en-US" sz="1800" dirty="0" smtClean="0">
                <a:latin typeface="Courier New"/>
              </a:rPr>
              <a:t> tag and </a:t>
            </a:r>
            <a:r>
              <a:rPr lang="en-US" sz="1800" dirty="0" err="1" smtClean="0">
                <a:latin typeface="Courier New"/>
              </a:rPr>
              <a:t>wOffset</a:t>
            </a:r>
            <a:endParaRPr lang="en-US" sz="1800" dirty="0">
              <a:latin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</a:t>
            </a:r>
            <a:r>
              <a:rPr lang="en-US" sz="1800" b="1" dirty="0">
                <a:latin typeface="Courier New"/>
              </a:rPr>
              <a:t>if</a:t>
            </a:r>
            <a:r>
              <a:rPr lang="en-US" sz="1800" dirty="0">
                <a:latin typeface="Courier New"/>
              </a:rPr>
              <a:t>(</a:t>
            </a:r>
            <a:r>
              <a:rPr lang="en-US" sz="1800" dirty="0" err="1">
                <a:latin typeface="Courier New"/>
              </a:rPr>
              <a:t>r.op</a:t>
            </a:r>
            <a:r>
              <a:rPr lang="en-US" sz="1800" dirty="0">
                <a:latin typeface="Courier New"/>
              </a:rPr>
              <a:t> == </a:t>
            </a:r>
            <a:r>
              <a:rPr lang="en-US" sz="1800" dirty="0" err="1">
                <a:latin typeface="Courier New"/>
              </a:rPr>
              <a:t>Ld</a:t>
            </a:r>
            <a:r>
              <a:rPr lang="en-US" sz="1800" dirty="0">
                <a:latin typeface="Courier New"/>
              </a:rPr>
              <a:t>) </a:t>
            </a:r>
            <a:r>
              <a:rPr lang="en-US" sz="1800" b="1" dirty="0" smtClean="0">
                <a:latin typeface="Courier New"/>
              </a:rPr>
              <a:t>begin </a:t>
            </a:r>
            <a:r>
              <a:rPr lang="en-US" sz="1800" dirty="0" smtClean="0">
                <a:latin typeface="Courier New"/>
              </a:rPr>
              <a:t>// search </a:t>
            </a:r>
            <a:r>
              <a:rPr lang="en-US" sz="1800" dirty="0" err="1" smtClean="0">
                <a:latin typeface="Courier New"/>
              </a:rPr>
              <a:t>stb</a:t>
            </a:r>
            <a:endParaRPr lang="en-US" sz="1800" dirty="0" smtClean="0">
              <a:latin typeface="Courier New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   </a:t>
            </a:r>
            <a:r>
              <a:rPr lang="en-US" sz="1800" b="1" dirty="0">
                <a:latin typeface="Courier New"/>
              </a:rPr>
              <a:t>let</a:t>
            </a:r>
            <a:r>
              <a:rPr lang="en-US" sz="1800" dirty="0">
                <a:latin typeface="Courier New"/>
              </a:rPr>
              <a:t> </a:t>
            </a:r>
            <a:r>
              <a:rPr lang="en-US" sz="1800" dirty="0" smtClean="0">
                <a:latin typeface="Courier New"/>
              </a:rPr>
              <a:t>x = </a:t>
            </a:r>
            <a:r>
              <a:rPr lang="en-US" sz="1800" dirty="0" err="1">
                <a:solidFill>
                  <a:srgbClr val="FF0000"/>
                </a:solidFill>
                <a:latin typeface="Courier New"/>
              </a:rPr>
              <a:t>stb.search</a:t>
            </a:r>
            <a:r>
              <a:rPr lang="en-US" sz="1800" dirty="0">
                <a:solidFill>
                  <a:srgbClr val="FF0000"/>
                </a:solidFill>
                <a:latin typeface="Courier New"/>
              </a:rPr>
              <a:t>(</a:t>
            </a:r>
            <a:r>
              <a:rPr lang="en-US" sz="1800" dirty="0" err="1">
                <a:solidFill>
                  <a:srgbClr val="FF0000"/>
                </a:solidFill>
                <a:latin typeface="Courier New"/>
              </a:rPr>
              <a:t>r.addr</a:t>
            </a:r>
            <a:r>
              <a:rPr lang="en-US" sz="1800" dirty="0">
                <a:solidFill>
                  <a:srgbClr val="FF0000"/>
                </a:solidFill>
                <a:latin typeface="Courier New"/>
              </a:rPr>
              <a:t>)</a:t>
            </a:r>
            <a:r>
              <a:rPr lang="en-US" sz="1800" dirty="0">
                <a:latin typeface="Courier New"/>
              </a:rPr>
              <a:t>; 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   </a:t>
            </a:r>
            <a:r>
              <a:rPr lang="en-US" sz="1800" b="1" dirty="0" smtClean="0">
                <a:latin typeface="Courier New"/>
              </a:rPr>
              <a:t>if</a:t>
            </a:r>
            <a:r>
              <a:rPr lang="en-US" sz="1800" dirty="0" smtClean="0">
                <a:latin typeface="Courier New"/>
              </a:rPr>
              <a:t> (</a:t>
            </a:r>
            <a:r>
              <a:rPr lang="en-US" sz="1800" dirty="0" err="1" smtClean="0">
                <a:latin typeface="Courier New"/>
              </a:rPr>
              <a:t>isValid</a:t>
            </a:r>
            <a:r>
              <a:rPr lang="en-US" sz="1800" dirty="0" smtClean="0">
                <a:latin typeface="Courier New"/>
              </a:rPr>
              <a:t>(x)) </a:t>
            </a:r>
            <a:r>
              <a:rPr lang="en-US" sz="1800" dirty="0" err="1" smtClean="0">
                <a:latin typeface="Courier New"/>
              </a:rPr>
              <a:t>hitQ.enq</a:t>
            </a:r>
            <a:r>
              <a:rPr lang="en-US" sz="1800" dirty="0" smtClean="0">
                <a:latin typeface="Courier New"/>
              </a:rPr>
              <a:t>(</a:t>
            </a:r>
            <a:r>
              <a:rPr lang="en-US" sz="1800" dirty="0" err="1" smtClean="0">
                <a:latin typeface="Courier New"/>
              </a:rPr>
              <a:t>fromMaybe</a:t>
            </a:r>
            <a:r>
              <a:rPr lang="en-US" sz="1800" dirty="0" smtClean="0">
                <a:latin typeface="Courier New"/>
              </a:rPr>
              <a:t>(?, x));</a:t>
            </a:r>
          </a:p>
          <a:p>
            <a:pPr marL="0" indent="0">
              <a:buNone/>
            </a:pPr>
            <a:r>
              <a:rPr lang="en-US" sz="1800" b="1" dirty="0">
                <a:latin typeface="Courier New"/>
              </a:rPr>
              <a:t> </a:t>
            </a:r>
            <a:r>
              <a:rPr lang="en-US" sz="1800" b="1" dirty="0" smtClean="0">
                <a:latin typeface="Courier New"/>
              </a:rPr>
              <a:t>  else begin </a:t>
            </a:r>
            <a:r>
              <a:rPr lang="en-US" sz="1800" dirty="0">
                <a:latin typeface="Courier New"/>
              </a:rPr>
              <a:t>// search </a:t>
            </a:r>
            <a:r>
              <a:rPr lang="en-US" sz="1800" dirty="0" smtClean="0">
                <a:latin typeface="Courier New"/>
              </a:rPr>
              <a:t>L1</a:t>
            </a:r>
            <a:endParaRPr lang="en-US" sz="1800" b="1" dirty="0">
              <a:latin typeface="Courier New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     let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>
                <a:latin typeface="Courier New"/>
              </a:rPr>
              <a:t>currTag</a:t>
            </a:r>
            <a:r>
              <a:rPr lang="en-US" sz="1800" dirty="0">
                <a:latin typeface="Courier New"/>
              </a:rPr>
              <a:t> = </a:t>
            </a:r>
            <a:r>
              <a:rPr lang="en-US" sz="1800" dirty="0" err="1">
                <a:latin typeface="Courier New"/>
              </a:rPr>
              <a:t>tagArray.sub</a:t>
            </a:r>
            <a:r>
              <a:rPr lang="en-US" sz="1800" dirty="0">
                <a:latin typeface="Courier New"/>
              </a:rPr>
              <a:t>(</a:t>
            </a:r>
            <a:r>
              <a:rPr lang="en-US" sz="1800" dirty="0" err="1">
                <a:latin typeface="Courier New"/>
              </a:rPr>
              <a:t>idx</a:t>
            </a:r>
            <a:r>
              <a:rPr lang="en-US" sz="1800" dirty="0" smtClean="0"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1800" b="1" dirty="0">
                <a:latin typeface="Courier New"/>
              </a:rPr>
              <a:t> </a:t>
            </a:r>
            <a:r>
              <a:rPr lang="en-US" sz="1800" b="1" dirty="0" smtClean="0">
                <a:latin typeface="Courier New"/>
              </a:rPr>
              <a:t>    </a:t>
            </a:r>
            <a:r>
              <a:rPr lang="sv-SE" sz="1800" b="1" dirty="0" smtClean="0">
                <a:latin typeface="Courier New"/>
              </a:rPr>
              <a:t>let</a:t>
            </a:r>
            <a:r>
              <a:rPr lang="sv-SE" sz="1800" dirty="0" smtClean="0">
                <a:latin typeface="Courier New"/>
              </a:rPr>
              <a:t> hit = isValid(currTag) ? </a:t>
            </a:r>
          </a:p>
          <a:p>
            <a:pPr marL="0" indent="0">
              <a:buNone/>
            </a:pPr>
            <a:r>
              <a:rPr lang="sv-SE" sz="1800" dirty="0">
                <a:latin typeface="Courier New"/>
              </a:rPr>
              <a:t> </a:t>
            </a:r>
            <a:r>
              <a:rPr lang="sv-SE" sz="1800" dirty="0" smtClean="0">
                <a:latin typeface="Courier New"/>
              </a:rPr>
              <a:t>            fromMaybe(?,currTag)==tag : False; </a:t>
            </a:r>
            <a:endParaRPr lang="en-US" sz="1800" dirty="0">
              <a:latin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</a:t>
            </a:r>
            <a:r>
              <a:rPr lang="en-US" sz="1800" dirty="0" smtClean="0">
                <a:latin typeface="Courier New"/>
              </a:rPr>
              <a:t>   </a:t>
            </a:r>
            <a:r>
              <a:rPr lang="en-US" sz="1800" b="1" dirty="0" smtClean="0">
                <a:latin typeface="Courier New"/>
              </a:rPr>
              <a:t>if</a:t>
            </a:r>
            <a:r>
              <a:rPr lang="en-US" sz="1800" dirty="0" smtClean="0">
                <a:latin typeface="Courier New"/>
              </a:rPr>
              <a:t>(hit) </a:t>
            </a:r>
            <a:r>
              <a:rPr lang="en-US" sz="1800" b="1" dirty="0" smtClean="0">
                <a:latin typeface="Courier New"/>
              </a:rPr>
              <a:t>begin</a:t>
            </a:r>
            <a:endParaRPr lang="en-US" sz="1800" dirty="0" smtClean="0">
              <a:latin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  </a:t>
            </a:r>
            <a:r>
              <a:rPr lang="en-US" sz="1800" dirty="0" smtClean="0">
                <a:latin typeface="Courier New"/>
              </a:rPr>
              <a:t>   </a:t>
            </a:r>
            <a:r>
              <a:rPr lang="en-US" sz="1800" b="1" dirty="0" smtClean="0">
                <a:latin typeface="Courier New"/>
              </a:rPr>
              <a:t>let</a:t>
            </a:r>
            <a:r>
              <a:rPr lang="en-US" sz="1800" dirty="0" smtClean="0">
                <a:latin typeface="Courier New"/>
              </a:rPr>
              <a:t> x </a:t>
            </a:r>
            <a:r>
              <a:rPr lang="en-US" sz="1800" dirty="0">
                <a:latin typeface="Courier New"/>
              </a:rPr>
              <a:t>= </a:t>
            </a:r>
            <a:r>
              <a:rPr lang="en-US" sz="1800" dirty="0" err="1">
                <a:latin typeface="Courier New"/>
              </a:rPr>
              <a:t>dataArray.sub</a:t>
            </a:r>
            <a:r>
              <a:rPr lang="en-US" sz="1800" dirty="0">
                <a:latin typeface="Courier New"/>
              </a:rPr>
              <a:t>(</a:t>
            </a:r>
            <a:r>
              <a:rPr lang="en-US" sz="1800" dirty="0" err="1">
                <a:latin typeface="Courier New"/>
              </a:rPr>
              <a:t>idx</a:t>
            </a:r>
            <a:r>
              <a:rPr lang="en-US" sz="1800" dirty="0" smtClean="0">
                <a:latin typeface="Courier New"/>
              </a:rPr>
              <a:t>); </a:t>
            </a:r>
            <a:r>
              <a:rPr lang="en-US" sz="1800" dirty="0" err="1" smtClean="0">
                <a:latin typeface="Courier New"/>
              </a:rPr>
              <a:t>hitQ.enq</a:t>
            </a:r>
            <a:r>
              <a:rPr lang="en-US" sz="1800" dirty="0" smtClean="0">
                <a:latin typeface="Courier New"/>
              </a:rPr>
              <a:t>(x[</a:t>
            </a:r>
            <a:r>
              <a:rPr lang="en-US" sz="1800" dirty="0" err="1" smtClean="0">
                <a:latin typeface="Courier New"/>
              </a:rPr>
              <a:t>wOffset</a:t>
            </a:r>
            <a:r>
              <a:rPr lang="en-US" sz="1800" dirty="0" smtClean="0">
                <a:latin typeface="Courier New"/>
              </a:rPr>
              <a:t>]);</a:t>
            </a:r>
            <a:r>
              <a:rPr lang="en-US" sz="1800" b="1" dirty="0">
                <a:latin typeface="Courier New"/>
              </a:rPr>
              <a:t> end</a:t>
            </a:r>
            <a:endParaRPr lang="en-US" sz="1800" dirty="0" smtClean="0">
              <a:latin typeface="Courier New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     else </a:t>
            </a:r>
            <a:r>
              <a:rPr lang="en-US" sz="1800" b="1" dirty="0">
                <a:latin typeface="Courier New"/>
              </a:rPr>
              <a:t>begin </a:t>
            </a:r>
            <a:r>
              <a:rPr lang="en-US" sz="1800" dirty="0" err="1">
                <a:latin typeface="Courier New"/>
              </a:rPr>
              <a:t>missReq</a:t>
            </a:r>
            <a:r>
              <a:rPr lang="en-US" sz="1800" dirty="0">
                <a:latin typeface="Courier New"/>
              </a:rPr>
              <a:t> &lt;= r; </a:t>
            </a:r>
            <a:r>
              <a:rPr lang="en-US" sz="1800" dirty="0" err="1">
                <a:solidFill>
                  <a:srgbClr val="FF0000"/>
                </a:solidFill>
                <a:latin typeface="Courier New"/>
              </a:rPr>
              <a:t>mshr</a:t>
            </a:r>
            <a:r>
              <a:rPr lang="en-US" sz="1800" dirty="0">
                <a:solidFill>
                  <a:srgbClr val="FF0000"/>
                </a:solidFill>
                <a:latin typeface="Courier New"/>
              </a:rPr>
              <a:t> &lt;= </a:t>
            </a:r>
            <a:r>
              <a:rPr lang="en-US" sz="1800" dirty="0" err="1">
                <a:solidFill>
                  <a:srgbClr val="FF0000"/>
                </a:solidFill>
                <a:latin typeface="Courier New"/>
              </a:rPr>
              <a:t>StartMiss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;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b="1" dirty="0" smtClean="0">
                <a:latin typeface="Courier New"/>
              </a:rPr>
              <a:t>end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        end     </a:t>
            </a:r>
            <a:r>
              <a:rPr lang="en-US" sz="1800" b="1" dirty="0" err="1" smtClean="0">
                <a:latin typeface="Courier New"/>
              </a:rPr>
              <a:t>end</a:t>
            </a:r>
            <a:endParaRPr lang="en-US" sz="1800" b="1" dirty="0">
              <a:latin typeface="Courier New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 else </a:t>
            </a:r>
            <a:r>
              <a:rPr lang="en-US" sz="1800" dirty="0" err="1">
                <a:solidFill>
                  <a:srgbClr val="FF0000"/>
                </a:solidFill>
                <a:latin typeface="Courier New"/>
              </a:rPr>
              <a:t>stb.enq</a:t>
            </a:r>
            <a:r>
              <a:rPr lang="en-US" sz="1800" dirty="0">
                <a:solidFill>
                  <a:srgbClr val="FF0000"/>
                </a:solidFill>
                <a:latin typeface="Courier New"/>
              </a:rPr>
              <a:t>(</a:t>
            </a:r>
            <a:r>
              <a:rPr lang="en-US" sz="1800" dirty="0" err="1">
                <a:solidFill>
                  <a:srgbClr val="FF0000"/>
                </a:solidFill>
                <a:latin typeface="Courier New"/>
              </a:rPr>
              <a:t>r.addr,r.data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);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//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r.op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== St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/>
              </a:rPr>
              <a:t>endmethod</a:t>
            </a:r>
            <a:endParaRPr lang="en-US" sz="1800" b="1" dirty="0" smtClean="0">
              <a:latin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90575" y="5445934"/>
            <a:ext cx="2376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 change in miss handling rules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682744" y="6174089"/>
            <a:ext cx="4224377" cy="413920"/>
            <a:chOff x="2682744" y="6174089"/>
            <a:chExt cx="4224377" cy="413920"/>
          </a:xfrm>
        </p:grpSpPr>
        <p:sp>
          <p:nvSpPr>
            <p:cNvPr id="9" name="TextBox 8"/>
            <p:cNvSpPr txBox="1"/>
            <p:nvPr/>
          </p:nvSpPr>
          <p:spPr>
            <a:xfrm>
              <a:off x="3653911" y="6187899"/>
              <a:ext cx="325321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anose="030F0702030302020204" pitchFamily="66" charset="0"/>
                </a:rPr>
                <a:t>Entry into store buffer</a:t>
              </a:r>
              <a:endParaRPr lang="en-US" dirty="0">
                <a:latin typeface="Comic Sans MS" panose="030F0702030302020204" pitchFamily="66" charset="0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2682744" y="6174089"/>
              <a:ext cx="967299" cy="204040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23, 2017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312DCABE-3469-4729-842D-99C1CF712F7E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53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Rectangle 8"/>
          <p:cNvSpPr>
            <a:spLocks noGrp="1" noChangeArrowheads="1"/>
          </p:cNvSpPr>
          <p:nvPr>
            <p:ph type="title"/>
          </p:nvPr>
        </p:nvSpPr>
        <p:spPr>
          <a:xfrm>
            <a:off x="513076" y="336550"/>
            <a:ext cx="7162800" cy="1143000"/>
          </a:xfrm>
        </p:spPr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Inside a Cache</a:t>
            </a:r>
          </a:p>
        </p:txBody>
      </p:sp>
      <p:sp>
        <p:nvSpPr>
          <p:cNvPr id="90" name="Content Placeholder 2"/>
          <p:cNvSpPr txBox="1">
            <a:spLocks/>
          </p:cNvSpPr>
          <p:nvPr/>
        </p:nvSpPr>
        <p:spPr bwMode="auto">
          <a:xfrm>
            <a:off x="609599" y="3853595"/>
            <a:ext cx="8167077" cy="2375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 smtClean="0"/>
              <a:t>A cache line usually holds more than one word to</a:t>
            </a:r>
          </a:p>
          <a:p>
            <a:pPr lvl="1"/>
            <a:r>
              <a:rPr lang="en-US" sz="2000" kern="0" dirty="0" smtClean="0"/>
              <a:t>exploit spatial locality</a:t>
            </a:r>
            <a:endParaRPr lang="en-US" sz="1600" kern="0" dirty="0" smtClean="0"/>
          </a:p>
          <a:p>
            <a:pPr lvl="1"/>
            <a:r>
              <a:rPr lang="en-US" sz="2000" kern="0" dirty="0" smtClean="0"/>
              <a:t>transport large </a:t>
            </a:r>
            <a:r>
              <a:rPr lang="en-US" sz="2000" kern="0" dirty="0"/>
              <a:t>data </a:t>
            </a:r>
            <a:r>
              <a:rPr lang="en-US" sz="2000" kern="0" dirty="0" smtClean="0"/>
              <a:t>sets more efficiently</a:t>
            </a:r>
          </a:p>
          <a:p>
            <a:pPr lvl="1"/>
            <a:r>
              <a:rPr lang="en-US" sz="2000" kern="0" dirty="0" smtClean="0"/>
              <a:t>reduce </a:t>
            </a:r>
            <a:r>
              <a:rPr lang="en-US" sz="2000" kern="0" dirty="0"/>
              <a:t>the number of tag bits needed to identify a cache line</a:t>
            </a:r>
          </a:p>
          <a:p>
            <a:pPr lvl="1"/>
            <a:endParaRPr lang="en-US" sz="2000" kern="0" dirty="0"/>
          </a:p>
        </p:txBody>
      </p:sp>
      <p:grpSp>
        <p:nvGrpSpPr>
          <p:cNvPr id="10" name="Group 9"/>
          <p:cNvGrpSpPr/>
          <p:nvPr/>
        </p:nvGrpSpPr>
        <p:grpSpPr>
          <a:xfrm>
            <a:off x="547077" y="1423145"/>
            <a:ext cx="8473349" cy="2317127"/>
            <a:chOff x="156308" y="1415330"/>
            <a:chExt cx="8473349" cy="2317127"/>
          </a:xfrm>
        </p:grpSpPr>
        <p:sp>
          <p:nvSpPr>
            <p:cNvPr id="64" name="Rectangle 41"/>
            <p:cNvSpPr>
              <a:spLocks noChangeArrowheads="1"/>
            </p:cNvSpPr>
            <p:nvPr/>
          </p:nvSpPr>
          <p:spPr bwMode="auto">
            <a:xfrm>
              <a:off x="1530484" y="1415330"/>
              <a:ext cx="3234860" cy="585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80000"/>
                </a:lnSpc>
                <a:spcBef>
                  <a:spcPts val="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 smtClean="0"/>
                <a:t>           cache line</a:t>
              </a:r>
            </a:p>
            <a:p>
              <a:pPr eaLnBrk="0" hangingPunct="0">
                <a:lnSpc>
                  <a:spcPct val="80000"/>
                </a:lnSpc>
                <a:spcBef>
                  <a:spcPts val="0"/>
                </a:spcBef>
                <a:buClr>
                  <a:schemeClr val="bg1"/>
                </a:buClr>
                <a:buSzPct val="100000"/>
              </a:pPr>
              <a:r>
                <a:rPr lang="en-US" dirty="0" smtClean="0"/>
                <a:t>    tag                  data</a:t>
              </a:r>
              <a:endParaRPr lang="en-US" dirty="0"/>
            </a:p>
          </p:txBody>
        </p:sp>
        <p:sp>
          <p:nvSpPr>
            <p:cNvPr id="16438" name="Rectangle 55"/>
            <p:cNvSpPr>
              <a:spLocks noChangeArrowheads="1"/>
            </p:cNvSpPr>
            <p:nvPr/>
          </p:nvSpPr>
          <p:spPr bwMode="auto">
            <a:xfrm>
              <a:off x="6134107" y="2139580"/>
              <a:ext cx="2495550" cy="591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800" dirty="0" smtClean="0"/>
                <a:t>Data from locations 100, 101, ...</a:t>
              </a:r>
              <a:endParaRPr lang="en-US" sz="1800" dirty="0"/>
            </a:p>
          </p:txBody>
        </p:sp>
        <p:sp>
          <p:nvSpPr>
            <p:cNvPr id="68" name="Line 6"/>
            <p:cNvSpPr>
              <a:spLocks noChangeShapeType="1"/>
            </p:cNvSpPr>
            <p:nvPr/>
          </p:nvSpPr>
          <p:spPr bwMode="auto">
            <a:xfrm flipH="1" flipV="1">
              <a:off x="5905508" y="2377027"/>
              <a:ext cx="185877" cy="201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" name="Left Brace 2"/>
            <p:cNvSpPr/>
            <p:nvPr/>
          </p:nvSpPr>
          <p:spPr bwMode="auto">
            <a:xfrm rot="5400000">
              <a:off x="2082733" y="1558096"/>
              <a:ext cx="130606" cy="901700"/>
            </a:xfrm>
            <a:prstGeom prst="leftBrac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65" name="Left Brace 64"/>
            <p:cNvSpPr/>
            <p:nvPr/>
          </p:nvSpPr>
          <p:spPr bwMode="auto">
            <a:xfrm rot="5400000">
              <a:off x="4206291" y="412342"/>
              <a:ext cx="157402" cy="3180988"/>
            </a:xfrm>
            <a:prstGeom prst="leftBrac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258277" y="2150445"/>
              <a:ext cx="4647231" cy="1582012"/>
              <a:chOff x="1258277" y="2150445"/>
              <a:chExt cx="4647231" cy="1582012"/>
            </a:xfrm>
          </p:grpSpPr>
          <p:sp>
            <p:nvSpPr>
              <p:cNvPr id="16403" name="Rectangle 20"/>
              <p:cNvSpPr>
                <a:spLocks noChangeArrowheads="1"/>
              </p:cNvSpPr>
              <p:nvPr/>
            </p:nvSpPr>
            <p:spPr bwMode="auto">
              <a:xfrm>
                <a:off x="1258277" y="2163145"/>
                <a:ext cx="4647231" cy="154889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endParaRPr lang="en-US"/>
              </a:p>
            </p:txBody>
          </p:sp>
          <p:sp>
            <p:nvSpPr>
              <p:cNvPr id="16404" name="Line 21"/>
              <p:cNvSpPr>
                <a:spLocks noChangeShapeType="1"/>
              </p:cNvSpPr>
              <p:nvPr/>
            </p:nvSpPr>
            <p:spPr bwMode="auto">
              <a:xfrm>
                <a:off x="1684486" y="2531445"/>
                <a:ext cx="2743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5" name="Line 22"/>
              <p:cNvSpPr>
                <a:spLocks noChangeShapeType="1"/>
              </p:cNvSpPr>
              <p:nvPr/>
            </p:nvSpPr>
            <p:spPr bwMode="auto">
              <a:xfrm>
                <a:off x="1684486" y="2912445"/>
                <a:ext cx="2743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6" name="Line 23"/>
              <p:cNvSpPr>
                <a:spLocks noChangeShapeType="1"/>
              </p:cNvSpPr>
              <p:nvPr/>
            </p:nvSpPr>
            <p:spPr bwMode="auto">
              <a:xfrm>
                <a:off x="1684486" y="3293445"/>
                <a:ext cx="2743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9" name="Line 26"/>
              <p:cNvSpPr>
                <a:spLocks noChangeShapeType="1"/>
              </p:cNvSpPr>
              <p:nvPr/>
            </p:nvSpPr>
            <p:spPr bwMode="auto">
              <a:xfrm>
                <a:off x="4427686" y="2150445"/>
                <a:ext cx="0" cy="1570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0" name="Line 27"/>
              <p:cNvSpPr>
                <a:spLocks noChangeShapeType="1"/>
              </p:cNvSpPr>
              <p:nvPr/>
            </p:nvSpPr>
            <p:spPr bwMode="auto">
              <a:xfrm>
                <a:off x="2598886" y="2150445"/>
                <a:ext cx="0" cy="1570288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1" name="Line 28"/>
              <p:cNvSpPr>
                <a:spLocks noChangeShapeType="1"/>
              </p:cNvSpPr>
              <p:nvPr/>
            </p:nvSpPr>
            <p:spPr bwMode="auto">
              <a:xfrm>
                <a:off x="3056086" y="2150445"/>
                <a:ext cx="0" cy="1570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2" name="Line 29"/>
              <p:cNvSpPr>
                <a:spLocks noChangeShapeType="1"/>
              </p:cNvSpPr>
              <p:nvPr/>
            </p:nvSpPr>
            <p:spPr bwMode="auto">
              <a:xfrm>
                <a:off x="3513286" y="2150445"/>
                <a:ext cx="0" cy="1570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3" name="Line 30"/>
              <p:cNvSpPr>
                <a:spLocks noChangeShapeType="1"/>
              </p:cNvSpPr>
              <p:nvPr/>
            </p:nvSpPr>
            <p:spPr bwMode="auto">
              <a:xfrm>
                <a:off x="3970486" y="2150445"/>
                <a:ext cx="0" cy="1570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4" name="Line 31"/>
              <p:cNvSpPr>
                <a:spLocks noChangeShapeType="1"/>
              </p:cNvSpPr>
              <p:nvPr/>
            </p:nvSpPr>
            <p:spPr bwMode="auto">
              <a:xfrm>
                <a:off x="5418286" y="2150445"/>
                <a:ext cx="0" cy="1570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5" name="Line 32"/>
              <p:cNvSpPr>
                <a:spLocks noChangeShapeType="1"/>
              </p:cNvSpPr>
              <p:nvPr/>
            </p:nvSpPr>
            <p:spPr bwMode="auto">
              <a:xfrm>
                <a:off x="5418286" y="2531445"/>
                <a:ext cx="457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6" name="Line 33"/>
              <p:cNvSpPr>
                <a:spLocks noChangeShapeType="1"/>
              </p:cNvSpPr>
              <p:nvPr/>
            </p:nvSpPr>
            <p:spPr bwMode="auto">
              <a:xfrm>
                <a:off x="5418286" y="2912445"/>
                <a:ext cx="457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7" name="Line 34"/>
              <p:cNvSpPr>
                <a:spLocks noChangeShapeType="1"/>
              </p:cNvSpPr>
              <p:nvPr/>
            </p:nvSpPr>
            <p:spPr bwMode="auto">
              <a:xfrm>
                <a:off x="5418286" y="3293445"/>
                <a:ext cx="457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0" name="Line 37"/>
              <p:cNvSpPr>
                <a:spLocks noChangeShapeType="1"/>
              </p:cNvSpPr>
              <p:nvPr/>
            </p:nvSpPr>
            <p:spPr bwMode="auto">
              <a:xfrm>
                <a:off x="4580086" y="2379045"/>
                <a:ext cx="609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1" name="Line 38"/>
              <p:cNvSpPr>
                <a:spLocks noChangeShapeType="1"/>
              </p:cNvSpPr>
              <p:nvPr/>
            </p:nvSpPr>
            <p:spPr bwMode="auto">
              <a:xfrm>
                <a:off x="4580086" y="2683845"/>
                <a:ext cx="609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8" name="Rectangle 45"/>
              <p:cNvSpPr>
                <a:spLocks noChangeArrowheads="1"/>
              </p:cNvSpPr>
              <p:nvPr/>
            </p:nvSpPr>
            <p:spPr bwMode="auto">
              <a:xfrm>
                <a:off x="2583011" y="2159970"/>
                <a:ext cx="550863" cy="3984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>
                  <a:lnSpc>
                    <a:spcPct val="7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sz="1200" dirty="0"/>
                  <a:t>Data</a:t>
                </a:r>
              </a:p>
              <a:p>
                <a:pPr eaLnBrk="0" hangingPunct="0">
                  <a:lnSpc>
                    <a:spcPct val="7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sz="1200" dirty="0"/>
                  <a:t>Byte</a:t>
                </a:r>
              </a:p>
            </p:txBody>
          </p:sp>
          <p:sp>
            <p:nvSpPr>
              <p:cNvPr id="16429" name="Rectangle 46"/>
              <p:cNvSpPr>
                <a:spLocks noChangeArrowheads="1"/>
              </p:cNvSpPr>
              <p:nvPr/>
            </p:nvSpPr>
            <p:spPr bwMode="auto">
              <a:xfrm>
                <a:off x="3040211" y="2159970"/>
                <a:ext cx="550863" cy="3984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>
                  <a:lnSpc>
                    <a:spcPct val="7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sz="1200" dirty="0"/>
                  <a:t>Data</a:t>
                </a:r>
              </a:p>
              <a:p>
                <a:pPr eaLnBrk="0" hangingPunct="0">
                  <a:lnSpc>
                    <a:spcPct val="7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sz="1200" dirty="0"/>
                  <a:t>Byte</a:t>
                </a:r>
              </a:p>
            </p:txBody>
          </p:sp>
          <p:sp>
            <p:nvSpPr>
              <p:cNvPr id="16432" name="Rectangle 49"/>
              <p:cNvSpPr>
                <a:spLocks noChangeArrowheads="1"/>
              </p:cNvSpPr>
              <p:nvPr/>
            </p:nvSpPr>
            <p:spPr bwMode="auto">
              <a:xfrm>
                <a:off x="1897211" y="2225058"/>
                <a:ext cx="576263" cy="314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sz="1600" dirty="0"/>
                  <a:t>100</a:t>
                </a:r>
              </a:p>
            </p:txBody>
          </p:sp>
          <p:sp>
            <p:nvSpPr>
              <p:cNvPr id="16433" name="Rectangle 50"/>
              <p:cNvSpPr>
                <a:spLocks noChangeArrowheads="1"/>
              </p:cNvSpPr>
              <p:nvPr/>
            </p:nvSpPr>
            <p:spPr bwMode="auto">
              <a:xfrm>
                <a:off x="1897211" y="2606058"/>
                <a:ext cx="576263" cy="314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sz="1600"/>
                  <a:t>304</a:t>
                </a:r>
              </a:p>
            </p:txBody>
          </p:sp>
          <p:sp>
            <p:nvSpPr>
              <p:cNvPr id="16434" name="Rectangle 51"/>
              <p:cNvSpPr>
                <a:spLocks noChangeArrowheads="1"/>
              </p:cNvSpPr>
              <p:nvPr/>
            </p:nvSpPr>
            <p:spPr bwMode="auto">
              <a:xfrm>
                <a:off x="1836886" y="2988645"/>
                <a:ext cx="704850" cy="314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r>
                  <a:rPr lang="en-US" sz="1600"/>
                  <a:t>6848</a:t>
                </a:r>
              </a:p>
            </p:txBody>
          </p:sp>
          <p:sp>
            <p:nvSpPr>
              <p:cNvPr id="37" name="Line 31"/>
              <p:cNvSpPr>
                <a:spLocks noChangeShapeType="1"/>
              </p:cNvSpPr>
              <p:nvPr/>
            </p:nvSpPr>
            <p:spPr bwMode="auto">
              <a:xfrm>
                <a:off x="1717702" y="2162169"/>
                <a:ext cx="0" cy="157028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32"/>
              <p:cNvSpPr>
                <a:spLocks noChangeShapeType="1"/>
              </p:cNvSpPr>
              <p:nvPr/>
            </p:nvSpPr>
            <p:spPr bwMode="auto">
              <a:xfrm>
                <a:off x="1272225" y="2535353"/>
                <a:ext cx="457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33"/>
              <p:cNvSpPr>
                <a:spLocks noChangeShapeType="1"/>
              </p:cNvSpPr>
              <p:nvPr/>
            </p:nvSpPr>
            <p:spPr bwMode="auto">
              <a:xfrm>
                <a:off x="1272225" y="2916353"/>
                <a:ext cx="457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34"/>
              <p:cNvSpPr>
                <a:spLocks noChangeShapeType="1"/>
              </p:cNvSpPr>
              <p:nvPr/>
            </p:nvSpPr>
            <p:spPr bwMode="auto">
              <a:xfrm>
                <a:off x="1272225" y="3297353"/>
                <a:ext cx="457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156308" y="2344615"/>
              <a:ext cx="812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 smtClean="0"/>
                <a:t>valid bit</a:t>
              </a:r>
              <a:endParaRPr lang="en-US" sz="1800" dirty="0"/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 flipV="1">
              <a:off x="844062" y="2391507"/>
              <a:ext cx="586153" cy="117231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23, 2017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312DCABE-3469-4729-842D-99C1CF712F7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64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963" y="400050"/>
            <a:ext cx="8205989" cy="1143000"/>
          </a:xfrm>
        </p:spPr>
        <p:txBody>
          <a:bodyPr/>
          <a:lstStyle/>
          <a:p>
            <a:r>
              <a:rPr lang="en-US" sz="2400" dirty="0"/>
              <a:t>L1+Store Buffer (write-back, write-miss-allocate):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Exit from Store Buff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38174" y="1543050"/>
            <a:ext cx="8505826" cy="466725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latin typeface="Courier New"/>
              </a:rPr>
              <a:t>r</a:t>
            </a:r>
            <a:r>
              <a:rPr lang="en-US" sz="1800" b="1" dirty="0" smtClean="0">
                <a:latin typeface="Courier New"/>
              </a:rPr>
              <a:t>ule</a:t>
            </a:r>
            <a:r>
              <a:rPr lang="en-US" sz="1800" dirty="0" smtClean="0">
                <a:latin typeface="Courier New"/>
              </a:rPr>
              <a:t> mvStbToL1 (</a:t>
            </a:r>
            <a:r>
              <a:rPr lang="en-US" sz="1800" dirty="0" err="1" smtClean="0">
                <a:latin typeface="Courier New"/>
              </a:rPr>
              <a:t>mshr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== Ready</a:t>
            </a:r>
            <a:r>
              <a:rPr lang="en-US" sz="1800" dirty="0" smtClean="0"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 smtClean="0">
                <a:latin typeface="Courier New"/>
              </a:rPr>
              <a:t>stb.deq</a:t>
            </a:r>
            <a:r>
              <a:rPr lang="en-US" sz="1800" dirty="0" smtClean="0">
                <a:latin typeface="Courier New"/>
              </a:rPr>
              <a:t>;</a:t>
            </a:r>
            <a:r>
              <a:rPr lang="en-US" sz="1800" dirty="0">
                <a:latin typeface="Courier New"/>
              </a:rPr>
              <a:t> </a:t>
            </a:r>
            <a:r>
              <a:rPr lang="en-US" sz="1800" dirty="0" smtClean="0">
                <a:latin typeface="Courier New"/>
              </a:rPr>
              <a:t>match {.</a:t>
            </a:r>
            <a:r>
              <a:rPr lang="en-US" sz="1800" dirty="0" err="1" smtClean="0">
                <a:latin typeface="Courier New"/>
              </a:rPr>
              <a:t>addr</a:t>
            </a:r>
            <a:r>
              <a:rPr lang="en-US" sz="1800" dirty="0" smtClean="0">
                <a:latin typeface="Courier New"/>
              </a:rPr>
              <a:t>, .data} =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stb.first</a:t>
            </a:r>
            <a:r>
              <a:rPr lang="en-US" sz="1800" dirty="0" smtClean="0">
                <a:latin typeface="Courier New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</a:t>
            </a:r>
            <a:r>
              <a:rPr lang="en-US" sz="1800" dirty="0" smtClean="0">
                <a:latin typeface="Courier New"/>
              </a:rPr>
              <a:t>                   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// move the oldest entry of </a:t>
            </a:r>
            <a:r>
              <a:rPr lang="en-US" sz="1800" dirty="0" err="1" smtClean="0">
                <a:solidFill>
                  <a:srgbClr val="FF0000"/>
                </a:solidFill>
                <a:latin typeface="Courier New"/>
              </a:rPr>
              <a:t>stb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into L1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Courier New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</a:rPr>
              <a:t>                   // may start allocation/evacuation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</a:t>
            </a:r>
            <a:r>
              <a:rPr lang="en-US" sz="1800" dirty="0" smtClean="0">
                <a:latin typeface="Courier New"/>
              </a:rPr>
              <a:t> ... </a:t>
            </a:r>
            <a:r>
              <a:rPr lang="en-US" sz="1800" dirty="0">
                <a:latin typeface="Courier New"/>
              </a:rPr>
              <a:t>get </a:t>
            </a:r>
            <a:r>
              <a:rPr lang="en-US" sz="1800" dirty="0" err="1">
                <a:latin typeface="Courier New"/>
              </a:rPr>
              <a:t>idx</a:t>
            </a:r>
            <a:r>
              <a:rPr lang="en-US" sz="1800" dirty="0">
                <a:latin typeface="Courier New"/>
              </a:rPr>
              <a:t>, tag and </a:t>
            </a:r>
            <a:r>
              <a:rPr lang="en-US" sz="1800" dirty="0" err="1">
                <a:latin typeface="Courier New"/>
              </a:rPr>
              <a:t>wOffset</a:t>
            </a:r>
            <a:endParaRPr lang="en-US" sz="1800" dirty="0">
              <a:latin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b="1" dirty="0" smtClean="0">
                <a:latin typeface="Courier New"/>
              </a:rPr>
              <a:t>let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>
                <a:latin typeface="Courier New"/>
              </a:rPr>
              <a:t>currTag</a:t>
            </a:r>
            <a:r>
              <a:rPr lang="en-US" sz="1800" dirty="0">
                <a:latin typeface="Courier New"/>
              </a:rPr>
              <a:t> = </a:t>
            </a:r>
            <a:r>
              <a:rPr lang="en-US" sz="1800" dirty="0" err="1">
                <a:latin typeface="Courier New"/>
              </a:rPr>
              <a:t>tagArray.sub</a:t>
            </a:r>
            <a:r>
              <a:rPr lang="en-US" sz="1800" dirty="0">
                <a:latin typeface="Courier New"/>
              </a:rPr>
              <a:t>(</a:t>
            </a:r>
            <a:r>
              <a:rPr lang="en-US" sz="1800" dirty="0" err="1">
                <a:latin typeface="Courier New"/>
              </a:rPr>
              <a:t>idx</a:t>
            </a:r>
            <a:r>
              <a:rPr lang="en-US" sz="1800" dirty="0">
                <a:latin typeface="Courier New"/>
              </a:rPr>
              <a:t>);</a:t>
            </a:r>
          </a:p>
          <a:p>
            <a:pPr marL="0" indent="0">
              <a:buNone/>
            </a:pPr>
            <a:r>
              <a:rPr lang="en-US" sz="1800" b="1" dirty="0">
                <a:latin typeface="Courier New"/>
              </a:rPr>
              <a:t>  </a:t>
            </a:r>
            <a:r>
              <a:rPr lang="sv-SE" sz="1800" b="1" dirty="0" smtClean="0">
                <a:latin typeface="Courier New"/>
              </a:rPr>
              <a:t>let</a:t>
            </a:r>
            <a:r>
              <a:rPr lang="sv-SE" sz="1800" dirty="0" smtClean="0">
                <a:latin typeface="Courier New"/>
              </a:rPr>
              <a:t> </a:t>
            </a:r>
            <a:r>
              <a:rPr lang="sv-SE" sz="1800" dirty="0">
                <a:latin typeface="Courier New"/>
              </a:rPr>
              <a:t>hit = isValid(currTag) ? </a:t>
            </a:r>
          </a:p>
          <a:p>
            <a:pPr marL="0" indent="0">
              <a:buNone/>
            </a:pPr>
            <a:r>
              <a:rPr lang="sv-SE" sz="1800" dirty="0">
                <a:latin typeface="Courier New"/>
              </a:rPr>
              <a:t>             fromMaybe(?,currTag)==tag : False; </a:t>
            </a:r>
            <a:endParaRPr lang="en-US" sz="1800" dirty="0">
              <a:latin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</a:t>
            </a:r>
            <a:r>
              <a:rPr lang="en-US" sz="1800" b="1" dirty="0" smtClean="0">
                <a:latin typeface="Courier New"/>
              </a:rPr>
              <a:t>if</a:t>
            </a:r>
            <a:r>
              <a:rPr lang="en-US" sz="1800" dirty="0" smtClean="0">
                <a:latin typeface="Courier New"/>
              </a:rPr>
              <a:t>(hit</a:t>
            </a:r>
            <a:r>
              <a:rPr lang="en-US" sz="1800" dirty="0">
                <a:latin typeface="Courier New"/>
              </a:rPr>
              <a:t>) </a:t>
            </a:r>
            <a:r>
              <a:rPr lang="en-US" sz="1800" b="1" dirty="0">
                <a:latin typeface="Courier New"/>
              </a:rPr>
              <a:t>begin</a:t>
            </a:r>
            <a:endParaRPr lang="en-US" sz="1800" dirty="0">
              <a:latin typeface="Courier New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   let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x = </a:t>
            </a:r>
            <a:r>
              <a:rPr lang="en-US" sz="1800" dirty="0" err="1">
                <a:latin typeface="Courier New"/>
              </a:rPr>
              <a:t>dataArray.sub</a:t>
            </a:r>
            <a:r>
              <a:rPr lang="en-US" sz="1800" dirty="0">
                <a:latin typeface="Courier New"/>
              </a:rPr>
              <a:t>(</a:t>
            </a:r>
            <a:r>
              <a:rPr lang="en-US" sz="1800" dirty="0" err="1">
                <a:latin typeface="Courier New"/>
              </a:rPr>
              <a:t>idx</a:t>
            </a:r>
            <a:r>
              <a:rPr lang="en-US" sz="1800" dirty="0">
                <a:latin typeface="Courier New"/>
              </a:rPr>
              <a:t>); x[</a:t>
            </a:r>
            <a:r>
              <a:rPr lang="en-US" sz="1800" dirty="0" err="1">
                <a:latin typeface="Courier New"/>
              </a:rPr>
              <a:t>wOffset</a:t>
            </a:r>
            <a:r>
              <a:rPr lang="en-US" sz="1800" dirty="0">
                <a:latin typeface="Courier New"/>
              </a:rPr>
              <a:t>] = data; </a:t>
            </a:r>
            <a:endParaRPr lang="en-US" sz="1800" dirty="0" smtClean="0">
              <a:latin typeface="Courier New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   </a:t>
            </a:r>
            <a:r>
              <a:rPr lang="en-US" sz="1800" dirty="0" err="1" smtClean="0">
                <a:latin typeface="Courier New"/>
              </a:rPr>
              <a:t>dataArray.upd</a:t>
            </a:r>
            <a:r>
              <a:rPr lang="en-US" sz="1800" dirty="0" smtClean="0">
                <a:latin typeface="Courier New"/>
              </a:rPr>
              <a:t>(</a:t>
            </a:r>
            <a:r>
              <a:rPr lang="en-US" sz="1800" dirty="0" err="1" smtClean="0">
                <a:latin typeface="Courier New"/>
              </a:rPr>
              <a:t>idx,x</a:t>
            </a:r>
            <a:r>
              <a:rPr lang="en-US" sz="1800" dirty="0" smtClean="0">
                <a:latin typeface="Courier New"/>
              </a:rPr>
              <a:t>); </a:t>
            </a:r>
            <a:r>
              <a:rPr lang="en-US" sz="1800" dirty="0" err="1">
                <a:latin typeface="Courier New"/>
              </a:rPr>
              <a:t>dirtyArray.upd</a:t>
            </a:r>
            <a:r>
              <a:rPr lang="en-US" sz="1800" dirty="0">
                <a:latin typeface="Courier New"/>
              </a:rPr>
              <a:t>(</a:t>
            </a:r>
            <a:r>
              <a:rPr lang="en-US" sz="1800" dirty="0" err="1">
                <a:latin typeface="Courier New"/>
              </a:rPr>
              <a:t>idx</a:t>
            </a:r>
            <a:r>
              <a:rPr lang="en-US" sz="1800" dirty="0">
                <a:latin typeface="Courier New"/>
              </a:rPr>
              <a:t>, True);  </a:t>
            </a:r>
            <a:r>
              <a:rPr lang="en-US" sz="1800" b="1" dirty="0" smtClean="0">
                <a:latin typeface="Courier New"/>
              </a:rPr>
              <a:t>end</a:t>
            </a:r>
            <a:endParaRPr lang="en-US" sz="1800" dirty="0">
              <a:latin typeface="Courier New"/>
            </a:endParaRPr>
          </a:p>
          <a:p>
            <a:pPr marL="0" indent="0">
              <a:buNone/>
            </a:pPr>
            <a:r>
              <a:rPr lang="en-US" sz="1800" b="1" dirty="0">
                <a:latin typeface="Courier New"/>
              </a:rPr>
              <a:t>  </a:t>
            </a:r>
            <a:r>
              <a:rPr lang="en-US" sz="1800" b="1" dirty="0" smtClean="0">
                <a:latin typeface="Courier New"/>
              </a:rPr>
              <a:t>else begin </a:t>
            </a:r>
            <a:r>
              <a:rPr lang="en-US" sz="1800" dirty="0" err="1">
                <a:latin typeface="Courier New"/>
              </a:rPr>
              <a:t>missReq</a:t>
            </a:r>
            <a:r>
              <a:rPr lang="en-US" sz="1800" dirty="0">
                <a:latin typeface="Courier New"/>
              </a:rPr>
              <a:t> &lt;= r; </a:t>
            </a:r>
            <a:r>
              <a:rPr lang="en-US" sz="1800" dirty="0" err="1">
                <a:solidFill>
                  <a:srgbClr val="FF0000"/>
                </a:solidFill>
                <a:latin typeface="Courier New"/>
              </a:rPr>
              <a:t>mshr</a:t>
            </a:r>
            <a:r>
              <a:rPr lang="en-US" sz="1800" dirty="0">
                <a:solidFill>
                  <a:srgbClr val="FF0000"/>
                </a:solidFill>
                <a:latin typeface="Courier New"/>
              </a:rPr>
              <a:t> &lt;= </a:t>
            </a:r>
            <a:r>
              <a:rPr lang="en-US" sz="1800" dirty="0" err="1">
                <a:solidFill>
                  <a:srgbClr val="FF0000"/>
                </a:solidFill>
                <a:latin typeface="Courier New"/>
              </a:rPr>
              <a:t>StartMiss</a:t>
            </a:r>
            <a:r>
              <a:rPr lang="en-US" sz="1800" dirty="0">
                <a:solidFill>
                  <a:srgbClr val="FF0000"/>
                </a:solidFill>
                <a:latin typeface="Courier New"/>
              </a:rPr>
              <a:t>;</a:t>
            </a:r>
            <a:r>
              <a:rPr lang="en-US" sz="1800" dirty="0">
                <a:latin typeface="Courier New"/>
              </a:rPr>
              <a:t> </a:t>
            </a:r>
            <a:r>
              <a:rPr lang="en-US" sz="1800" b="1" dirty="0" smtClean="0">
                <a:latin typeface="Courier New"/>
              </a:rPr>
              <a:t>end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/>
              </a:rPr>
              <a:t>endrule</a:t>
            </a:r>
            <a:r>
              <a:rPr lang="en-US" sz="1800" b="1" dirty="0" smtClean="0">
                <a:latin typeface="Courier New"/>
              </a:rPr>
              <a:t>    </a:t>
            </a:r>
            <a:endParaRPr lang="en-US" sz="1800" dirty="0" smtClean="0">
              <a:latin typeface="Courier New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23,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312DCABE-3469-4729-842D-99C1CF712F7E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13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67730" cy="1143000"/>
          </a:xfrm>
        </p:spPr>
        <p:txBody>
          <a:bodyPr/>
          <a:lstStyle/>
          <a:p>
            <a:r>
              <a:rPr lang="en-US" dirty="0" smtClean="0"/>
              <a:t>Give priority to </a:t>
            </a:r>
            <a:r>
              <a:rPr lang="en-US" dirty="0" err="1" smtClean="0"/>
              <a:t>req</a:t>
            </a:r>
            <a:r>
              <a:rPr lang="en-US" dirty="0" smtClean="0"/>
              <a:t> method in accessing L1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4" y="1543049"/>
            <a:ext cx="8505826" cy="4976503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method </a:t>
            </a:r>
            <a:r>
              <a:rPr lang="en-US" sz="1800" b="1" dirty="0">
                <a:latin typeface="Courier New"/>
              </a:rPr>
              <a:t>Action </a:t>
            </a:r>
            <a:r>
              <a:rPr lang="en-US" sz="1800" dirty="0" err="1">
                <a:latin typeface="Courier New"/>
              </a:rPr>
              <a:t>req</a:t>
            </a:r>
            <a:r>
              <a:rPr lang="en-US" sz="1800" dirty="0">
                <a:latin typeface="Courier New"/>
              </a:rPr>
              <a:t>(</a:t>
            </a:r>
            <a:r>
              <a:rPr lang="en-US" sz="1800" dirty="0" err="1">
                <a:latin typeface="Courier New"/>
              </a:rPr>
              <a:t>MemReq</a:t>
            </a:r>
            <a:r>
              <a:rPr lang="en-US" sz="1800" dirty="0">
                <a:latin typeface="Courier New"/>
              </a:rPr>
              <a:t> r) </a:t>
            </a:r>
            <a:r>
              <a:rPr lang="en-US" sz="1800" b="1" dirty="0" smtClean="0">
                <a:latin typeface="Courier New"/>
              </a:rPr>
              <a:t>if</a:t>
            </a:r>
            <a:r>
              <a:rPr lang="en-US" sz="1800" dirty="0" smtClean="0">
                <a:latin typeface="Courier New"/>
              </a:rPr>
              <a:t>(</a:t>
            </a:r>
            <a:r>
              <a:rPr lang="en-US" sz="1800" dirty="0" err="1" smtClean="0">
                <a:latin typeface="Courier New"/>
              </a:rPr>
              <a:t>mshr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== </a:t>
            </a:r>
            <a:r>
              <a:rPr lang="en-US" sz="1800" dirty="0" smtClean="0">
                <a:latin typeface="Courier New"/>
              </a:rPr>
              <a:t>Ready);</a:t>
            </a:r>
            <a:endParaRPr lang="en-US" sz="1800" dirty="0">
              <a:latin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 </a:t>
            </a:r>
            <a:r>
              <a:rPr lang="en-US" sz="1800" dirty="0" smtClean="0">
                <a:latin typeface="Courier New"/>
              </a:rPr>
              <a:t>... get </a:t>
            </a:r>
            <a:r>
              <a:rPr lang="en-US" sz="1800" dirty="0" err="1" smtClean="0">
                <a:latin typeface="Courier New"/>
              </a:rPr>
              <a:t>idx</a:t>
            </a:r>
            <a:r>
              <a:rPr lang="en-US" sz="1800" dirty="0">
                <a:latin typeface="Courier New"/>
              </a:rPr>
              <a:t>,</a:t>
            </a:r>
            <a:r>
              <a:rPr lang="en-US" sz="1800" dirty="0" smtClean="0">
                <a:latin typeface="Courier New"/>
              </a:rPr>
              <a:t> tag and </a:t>
            </a:r>
            <a:r>
              <a:rPr lang="en-US" sz="1800" dirty="0" err="1" smtClean="0">
                <a:latin typeface="Courier New"/>
              </a:rPr>
              <a:t>wOffset</a:t>
            </a:r>
            <a:endParaRPr lang="en-US" sz="1800" dirty="0">
              <a:latin typeface="Courier New"/>
            </a:endParaRPr>
          </a:p>
          <a:p>
            <a:pPr marL="0" indent="0">
              <a:buNone/>
            </a:pPr>
            <a:r>
              <a:rPr lang="en-US" sz="1800" dirty="0">
                <a:latin typeface="Courier New"/>
              </a:rPr>
              <a:t> </a:t>
            </a:r>
            <a:r>
              <a:rPr lang="en-US" sz="1800" b="1" dirty="0">
                <a:latin typeface="Courier New"/>
              </a:rPr>
              <a:t>if</a:t>
            </a:r>
            <a:r>
              <a:rPr lang="en-US" sz="1800" dirty="0">
                <a:latin typeface="Courier New"/>
              </a:rPr>
              <a:t>(</a:t>
            </a:r>
            <a:r>
              <a:rPr lang="en-US" sz="1800" dirty="0" err="1">
                <a:latin typeface="Courier New"/>
              </a:rPr>
              <a:t>r.op</a:t>
            </a:r>
            <a:r>
              <a:rPr lang="en-US" sz="1800" dirty="0">
                <a:latin typeface="Courier New"/>
              </a:rPr>
              <a:t> == </a:t>
            </a:r>
            <a:r>
              <a:rPr lang="en-US" sz="1800" dirty="0" err="1">
                <a:latin typeface="Courier New"/>
              </a:rPr>
              <a:t>Ld</a:t>
            </a:r>
            <a:r>
              <a:rPr lang="en-US" sz="1800" dirty="0">
                <a:latin typeface="Courier New"/>
              </a:rPr>
              <a:t>) </a:t>
            </a:r>
            <a:r>
              <a:rPr lang="en-US" sz="1800" b="1" dirty="0" smtClean="0">
                <a:latin typeface="Courier New"/>
              </a:rPr>
              <a:t>begin </a:t>
            </a:r>
            <a:r>
              <a:rPr lang="en-US" sz="1800" dirty="0" smtClean="0">
                <a:latin typeface="Courier New"/>
              </a:rPr>
              <a:t>// search </a:t>
            </a:r>
            <a:r>
              <a:rPr lang="en-US" sz="1800" dirty="0" err="1" smtClean="0">
                <a:latin typeface="Courier New"/>
              </a:rPr>
              <a:t>stb</a:t>
            </a:r>
            <a:endParaRPr lang="en-US" sz="1800" dirty="0" smtClean="0">
              <a:latin typeface="Courier New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   </a:t>
            </a:r>
            <a:r>
              <a:rPr lang="en-US" sz="1800" b="1" dirty="0">
                <a:latin typeface="Courier New"/>
              </a:rPr>
              <a:t>let</a:t>
            </a:r>
            <a:r>
              <a:rPr lang="en-US" sz="1800" dirty="0">
                <a:latin typeface="Courier New"/>
              </a:rPr>
              <a:t> </a:t>
            </a:r>
            <a:r>
              <a:rPr lang="en-US" sz="1800" dirty="0" smtClean="0">
                <a:latin typeface="Courier New"/>
              </a:rPr>
              <a:t>x = </a:t>
            </a:r>
            <a:r>
              <a:rPr lang="en-US" sz="1800" dirty="0" err="1">
                <a:latin typeface="Courier New"/>
              </a:rPr>
              <a:t>stb.search</a:t>
            </a:r>
            <a:r>
              <a:rPr lang="en-US" sz="1800" dirty="0">
                <a:latin typeface="Courier New"/>
              </a:rPr>
              <a:t>(</a:t>
            </a:r>
            <a:r>
              <a:rPr lang="en-US" sz="1800" dirty="0" err="1">
                <a:latin typeface="Courier New"/>
              </a:rPr>
              <a:t>r.addr</a:t>
            </a:r>
            <a:r>
              <a:rPr lang="en-US" sz="1800" dirty="0">
                <a:latin typeface="Courier New"/>
              </a:rPr>
              <a:t>); </a:t>
            </a:r>
          </a:p>
          <a:p>
            <a:pPr marL="0" indent="0">
              <a:buNone/>
            </a:pPr>
            <a:r>
              <a:rPr lang="en-US" sz="1800" dirty="0" smtClean="0">
                <a:latin typeface="Courier New"/>
              </a:rPr>
              <a:t>   </a:t>
            </a:r>
            <a:r>
              <a:rPr lang="en-US" sz="1800" b="1" dirty="0" smtClean="0">
                <a:latin typeface="Courier New"/>
              </a:rPr>
              <a:t>if</a:t>
            </a:r>
            <a:r>
              <a:rPr lang="en-US" sz="1800" dirty="0" smtClean="0">
                <a:latin typeface="Courier New"/>
              </a:rPr>
              <a:t> (</a:t>
            </a:r>
            <a:r>
              <a:rPr lang="en-US" sz="1800" dirty="0" err="1" smtClean="0">
                <a:latin typeface="Courier New"/>
              </a:rPr>
              <a:t>isValid</a:t>
            </a:r>
            <a:r>
              <a:rPr lang="en-US" sz="1800" dirty="0" smtClean="0">
                <a:latin typeface="Courier New"/>
              </a:rPr>
              <a:t>(x)) </a:t>
            </a:r>
            <a:r>
              <a:rPr lang="en-US" sz="1800" dirty="0" err="1" smtClean="0">
                <a:latin typeface="Courier New"/>
              </a:rPr>
              <a:t>hitQ.enq</a:t>
            </a:r>
            <a:r>
              <a:rPr lang="en-US" sz="1800" dirty="0" smtClean="0">
                <a:latin typeface="Courier New"/>
              </a:rPr>
              <a:t>(</a:t>
            </a:r>
            <a:r>
              <a:rPr lang="en-US" sz="1800" dirty="0" err="1" smtClean="0">
                <a:latin typeface="Courier New"/>
              </a:rPr>
              <a:t>fromMaybe</a:t>
            </a:r>
            <a:r>
              <a:rPr lang="en-US" sz="1800" dirty="0" smtClean="0">
                <a:latin typeface="Courier New"/>
              </a:rPr>
              <a:t>(?, x));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   else begin </a:t>
            </a:r>
            <a:r>
              <a:rPr lang="en-US" sz="1800" dirty="0" smtClean="0">
                <a:latin typeface="Courier New"/>
              </a:rPr>
              <a:t>// search L1</a:t>
            </a:r>
            <a:endParaRPr lang="en-US" sz="1800" b="1" dirty="0" smtClean="0">
              <a:latin typeface="Courier New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     ...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 </a:t>
            </a:r>
            <a:r>
              <a:rPr lang="en-US" sz="1800" b="1" dirty="0">
                <a:latin typeface="Courier New"/>
              </a:rPr>
              <a:t>else </a:t>
            </a:r>
            <a:r>
              <a:rPr lang="en-US" sz="1800" dirty="0" err="1">
                <a:latin typeface="Courier New"/>
              </a:rPr>
              <a:t>stb.enq</a:t>
            </a:r>
            <a:r>
              <a:rPr lang="en-US" sz="1800" dirty="0">
                <a:latin typeface="Courier New"/>
              </a:rPr>
              <a:t>(</a:t>
            </a:r>
            <a:r>
              <a:rPr lang="en-US" sz="1800" dirty="0" err="1">
                <a:latin typeface="Courier New"/>
              </a:rPr>
              <a:t>r.addr,r.data</a:t>
            </a:r>
            <a:r>
              <a:rPr lang="en-US" sz="1800" dirty="0">
                <a:latin typeface="Courier New"/>
              </a:rPr>
              <a:t>)</a:t>
            </a:r>
            <a:r>
              <a:rPr lang="en-US" sz="1800" b="1" dirty="0">
                <a:latin typeface="Courier New"/>
              </a:rPr>
              <a:t> </a:t>
            </a:r>
            <a:r>
              <a:rPr lang="en-US" sz="1800" dirty="0">
                <a:latin typeface="Courier New"/>
              </a:rPr>
              <a:t>// </a:t>
            </a:r>
            <a:r>
              <a:rPr lang="en-US" sz="1800" dirty="0" err="1">
                <a:latin typeface="Courier New"/>
              </a:rPr>
              <a:t>r.op</a:t>
            </a:r>
            <a:r>
              <a:rPr lang="en-US" sz="1800" dirty="0">
                <a:latin typeface="Courier New"/>
              </a:rPr>
              <a:t> == </a:t>
            </a:r>
            <a:r>
              <a:rPr lang="en-US" sz="1800" dirty="0" smtClean="0">
                <a:latin typeface="Courier New"/>
              </a:rPr>
              <a:t>St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/>
              </a:rPr>
              <a:t>endmethod</a:t>
            </a:r>
            <a:endParaRPr lang="en-US" sz="1800" b="1" dirty="0" smtClean="0">
              <a:latin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32665" y="2351314"/>
            <a:ext cx="2954655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lockL1[0] &lt;= True;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0" name="Straight Connector 9"/>
          <p:cNvCxnSpPr>
            <a:endCxn id="7" idx="1"/>
          </p:cNvCxnSpPr>
          <p:nvPr/>
        </p:nvCxnSpPr>
        <p:spPr bwMode="auto">
          <a:xfrm flipV="1">
            <a:off x="4251366" y="2551369"/>
            <a:ext cx="1781299" cy="13701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721302" y="6115041"/>
            <a:ext cx="7567675" cy="41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800" b="1" kern="0" dirty="0" smtClean="0">
                <a:latin typeface="Courier New"/>
              </a:rPr>
              <a:t>rule</a:t>
            </a:r>
            <a:r>
              <a:rPr lang="en-US" sz="1800" kern="0" dirty="0" smtClean="0">
                <a:latin typeface="Courier New"/>
              </a:rPr>
              <a:t> clearL1Lock; lockL1[1] &lt;= False; </a:t>
            </a:r>
            <a:r>
              <a:rPr lang="en-US" sz="1800" b="1" kern="0" dirty="0" err="1" smtClean="0">
                <a:latin typeface="Courier New"/>
              </a:rPr>
              <a:t>endrule</a:t>
            </a:r>
            <a:r>
              <a:rPr lang="en-US" sz="1800" b="1" kern="0" dirty="0" smtClean="0">
                <a:latin typeface="Courier New"/>
              </a:rPr>
              <a:t>    </a:t>
            </a:r>
            <a:endParaRPr lang="en-US" sz="1800" kern="0" dirty="0" smtClean="0">
              <a:latin typeface="Courier New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57653" y="4512621"/>
            <a:ext cx="2185214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&amp;&amp; !lockL1[1]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4624415" y="4526257"/>
            <a:ext cx="945112" cy="295123"/>
          </a:xfrm>
          <a:custGeom>
            <a:avLst/>
            <a:gdLst>
              <a:gd name="connsiteX0" fmla="*/ 945112 w 945112"/>
              <a:gd name="connsiteY0" fmla="*/ 164494 h 295123"/>
              <a:gd name="connsiteX1" fmla="*/ 422598 w 945112"/>
              <a:gd name="connsiteY1" fmla="*/ 10115 h 295123"/>
              <a:gd name="connsiteX2" fmla="*/ 30712 w 945112"/>
              <a:gd name="connsiteY2" fmla="*/ 45741 h 295123"/>
              <a:gd name="connsiteX3" fmla="*/ 54463 w 945112"/>
              <a:gd name="connsiteY3" fmla="*/ 295123 h 295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5112" h="295123">
                <a:moveTo>
                  <a:pt x="945112" y="164494"/>
                </a:moveTo>
                <a:cubicBezTo>
                  <a:pt x="760055" y="97200"/>
                  <a:pt x="574998" y="29907"/>
                  <a:pt x="422598" y="10115"/>
                </a:cubicBezTo>
                <a:cubicBezTo>
                  <a:pt x="270198" y="-9677"/>
                  <a:pt x="92068" y="-1760"/>
                  <a:pt x="30712" y="45741"/>
                </a:cubicBezTo>
                <a:cubicBezTo>
                  <a:pt x="-30644" y="93242"/>
                  <a:pt x="11909" y="194182"/>
                  <a:pt x="54463" y="295123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71981" y="2846673"/>
            <a:ext cx="18951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Lock L1 while processing processor requests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3699" y="4699908"/>
            <a:ext cx="7567675" cy="1413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800" b="1" kern="0" dirty="0" smtClean="0">
                <a:latin typeface="Courier New"/>
              </a:rPr>
              <a:t>rule</a:t>
            </a:r>
            <a:r>
              <a:rPr lang="en-US" sz="1800" kern="0" dirty="0" smtClean="0">
                <a:latin typeface="Courier New"/>
              </a:rPr>
              <a:t> mvStbToL1 (</a:t>
            </a:r>
            <a:r>
              <a:rPr lang="en-US" sz="1800" kern="0" dirty="0" err="1" smtClean="0">
                <a:latin typeface="Courier New"/>
              </a:rPr>
              <a:t>mshr</a:t>
            </a:r>
            <a:r>
              <a:rPr lang="en-US" sz="1800" kern="0" dirty="0" smtClean="0">
                <a:latin typeface="Courier New"/>
              </a:rPr>
              <a:t> == Ready);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 smtClean="0">
                <a:latin typeface="Courier New"/>
              </a:rPr>
              <a:t>  </a:t>
            </a:r>
            <a:r>
              <a:rPr lang="en-US" sz="1800" kern="0" dirty="0" err="1" smtClean="0">
                <a:latin typeface="Courier New"/>
              </a:rPr>
              <a:t>stb.deq</a:t>
            </a:r>
            <a:r>
              <a:rPr lang="en-US" sz="1800" kern="0" dirty="0" smtClean="0">
                <a:latin typeface="Courier New"/>
              </a:rPr>
              <a:t>; match {.</a:t>
            </a:r>
            <a:r>
              <a:rPr lang="en-US" sz="1800" kern="0" dirty="0" err="1" smtClean="0">
                <a:latin typeface="Courier New"/>
              </a:rPr>
              <a:t>addr</a:t>
            </a:r>
            <a:r>
              <a:rPr lang="en-US" sz="1800" kern="0" dirty="0" smtClean="0">
                <a:latin typeface="Courier New"/>
              </a:rPr>
              <a:t>, .data} = </a:t>
            </a:r>
            <a:r>
              <a:rPr lang="en-US" sz="1800" kern="0" dirty="0" err="1" smtClean="0">
                <a:latin typeface="Courier New"/>
              </a:rPr>
              <a:t>stb.first</a:t>
            </a:r>
            <a:r>
              <a:rPr lang="en-US" sz="1800" kern="0" dirty="0" smtClean="0">
                <a:latin typeface="Courier New"/>
              </a:rPr>
              <a:t>;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kern="0" dirty="0" smtClean="0">
                <a:latin typeface="Courier New"/>
              </a:rPr>
              <a:t>  ... get </a:t>
            </a:r>
            <a:r>
              <a:rPr lang="en-US" sz="1800" kern="0" dirty="0" err="1" smtClean="0">
                <a:latin typeface="Courier New"/>
              </a:rPr>
              <a:t>idx</a:t>
            </a:r>
            <a:r>
              <a:rPr lang="en-US" sz="1800" kern="0" dirty="0" smtClean="0">
                <a:latin typeface="Courier New"/>
              </a:rPr>
              <a:t>, tag and </a:t>
            </a:r>
            <a:r>
              <a:rPr lang="en-US" sz="1800" kern="0" dirty="0" err="1" smtClean="0">
                <a:latin typeface="Courier New"/>
              </a:rPr>
              <a:t>wOffset</a:t>
            </a:r>
            <a:endParaRPr lang="en-US" sz="1800" kern="0" dirty="0" smtClean="0">
              <a:latin typeface="Courier New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800" b="1" kern="0" dirty="0" err="1" smtClean="0">
                <a:latin typeface="Courier New"/>
              </a:rPr>
              <a:t>endrule</a:t>
            </a:r>
            <a:r>
              <a:rPr lang="en-US" sz="1800" b="1" kern="0" dirty="0" smtClean="0">
                <a:latin typeface="Courier New"/>
              </a:rPr>
              <a:t>    </a:t>
            </a:r>
            <a:endParaRPr lang="en-US" sz="1800" kern="0" dirty="0" smtClean="0">
              <a:latin typeface="Courier New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23,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312DCABE-3469-4729-842D-99C1CF712F7E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2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232" y="357962"/>
            <a:ext cx="7772400" cy="1143000"/>
          </a:xfrm>
        </p:spPr>
        <p:txBody>
          <a:bodyPr/>
          <a:lstStyle/>
          <a:p>
            <a:r>
              <a:rPr lang="en-US" dirty="0" smtClean="0"/>
              <a:t>Functions to extract cache tag, index, word offset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1254642" y="1818168"/>
            <a:ext cx="6655981" cy="1155022"/>
            <a:chOff x="1935126" y="3838354"/>
            <a:chExt cx="6655981" cy="1155022"/>
          </a:xfrm>
        </p:grpSpPr>
        <p:sp>
          <p:nvSpPr>
            <p:cNvPr id="8" name="TextBox 7"/>
            <p:cNvSpPr txBox="1"/>
            <p:nvPr/>
          </p:nvSpPr>
          <p:spPr>
            <a:xfrm>
              <a:off x="1935126" y="3838354"/>
              <a:ext cx="4655442" cy="40011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            tag              index    L  2</a:t>
              </a: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 flipH="1" flipV="1">
              <a:off x="6560288" y="4114803"/>
              <a:ext cx="765545" cy="10630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6145619" y="3848987"/>
              <a:ext cx="0" cy="382772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5766391" y="3852531"/>
              <a:ext cx="0" cy="382772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4366437" y="3866707"/>
              <a:ext cx="0" cy="382772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Right Brace 14"/>
            <p:cNvSpPr/>
            <p:nvPr/>
          </p:nvSpPr>
          <p:spPr bwMode="auto">
            <a:xfrm rot="5400000">
              <a:off x="5316281" y="3327995"/>
              <a:ext cx="308341" cy="2222202"/>
            </a:xfrm>
            <a:prstGeom prst="rightBrac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284921" y="4593266"/>
              <a:ext cx="26543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Cache size in bytes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017488" y="3934046"/>
              <a:ext cx="157361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Byte addresses</a:t>
              </a:r>
              <a:endParaRPr lang="en-US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96319" y="3089579"/>
            <a:ext cx="84561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1800" b="1" dirty="0">
                <a:latin typeface="Courier New"/>
              </a:rPr>
              <a:t>function</a:t>
            </a:r>
            <a:r>
              <a:rPr lang="en-US" sz="1800" dirty="0">
                <a:latin typeface="Courier New"/>
              </a:rPr>
              <a:t> </a:t>
            </a:r>
            <a:r>
              <a:rPr lang="en-US" sz="1800" dirty="0" err="1">
                <a:latin typeface="Courier New"/>
              </a:rPr>
              <a:t>CacheIndex</a:t>
            </a:r>
            <a:r>
              <a:rPr lang="en-US" sz="1800" dirty="0">
                <a:latin typeface="Courier New"/>
              </a:rPr>
              <a:t> </a:t>
            </a:r>
            <a:r>
              <a:rPr lang="en-US" sz="1800" dirty="0" err="1" smtClean="0">
                <a:latin typeface="Courier New"/>
              </a:rPr>
              <a:t>getIndex</a:t>
            </a:r>
            <a:r>
              <a:rPr lang="en-US" sz="1800" dirty="0" smtClean="0">
                <a:latin typeface="Courier New"/>
              </a:rPr>
              <a:t>(</a:t>
            </a:r>
            <a:r>
              <a:rPr lang="en-US" sz="1800" dirty="0" err="1" smtClean="0">
                <a:latin typeface="Courier New"/>
              </a:rPr>
              <a:t>Addr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>
                <a:latin typeface="Courier New"/>
              </a:rPr>
              <a:t>addr</a:t>
            </a:r>
            <a:r>
              <a:rPr lang="en-US" sz="1800" dirty="0">
                <a:latin typeface="Courier New"/>
              </a:rPr>
              <a:t>) = truncate(</a:t>
            </a:r>
            <a:r>
              <a:rPr lang="en-US" sz="1800" dirty="0" err="1">
                <a:latin typeface="Courier New"/>
              </a:rPr>
              <a:t>addr</a:t>
            </a:r>
            <a:r>
              <a:rPr lang="en-US" sz="1800" dirty="0">
                <a:latin typeface="Courier New"/>
              </a:rPr>
              <a:t>&gt;&gt;4);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function</a:t>
            </a:r>
            <a:r>
              <a:rPr lang="en-US" sz="1800" dirty="0" smtClean="0">
                <a:latin typeface="Courier New"/>
              </a:rPr>
              <a:t> Bit#(2) </a:t>
            </a:r>
            <a:r>
              <a:rPr lang="en-US" sz="1800" dirty="0" err="1" smtClean="0">
                <a:latin typeface="Courier New"/>
              </a:rPr>
              <a:t>getOffset</a:t>
            </a:r>
            <a:r>
              <a:rPr lang="en-US" sz="1800" dirty="0" smtClean="0">
                <a:latin typeface="Courier New"/>
              </a:rPr>
              <a:t>(</a:t>
            </a:r>
            <a:r>
              <a:rPr lang="en-US" sz="1800" dirty="0" err="1" smtClean="0">
                <a:latin typeface="Courier New"/>
              </a:rPr>
              <a:t>Addr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>
                <a:latin typeface="Courier New"/>
              </a:rPr>
              <a:t>addr</a:t>
            </a:r>
            <a:r>
              <a:rPr lang="en-US" sz="1800" dirty="0">
                <a:latin typeface="Courier New"/>
              </a:rPr>
              <a:t>) = truncate(</a:t>
            </a:r>
            <a:r>
              <a:rPr lang="en-US" sz="1800" dirty="0" err="1">
                <a:latin typeface="Courier New"/>
              </a:rPr>
              <a:t>addr</a:t>
            </a:r>
            <a:r>
              <a:rPr lang="en-US" sz="1800" dirty="0">
                <a:latin typeface="Courier New"/>
              </a:rPr>
              <a:t> &gt;&gt; 2);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function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>
                <a:latin typeface="Courier New"/>
              </a:rPr>
              <a:t>CacheTag</a:t>
            </a:r>
            <a:r>
              <a:rPr lang="en-US" sz="1800" dirty="0">
                <a:latin typeface="Courier New"/>
              </a:rPr>
              <a:t> </a:t>
            </a:r>
            <a:r>
              <a:rPr lang="en-US" sz="1800" dirty="0" err="1">
                <a:latin typeface="Courier New"/>
              </a:rPr>
              <a:t>getTag</a:t>
            </a:r>
            <a:r>
              <a:rPr lang="en-US" sz="1800" dirty="0">
                <a:latin typeface="Courier New"/>
              </a:rPr>
              <a:t>(</a:t>
            </a:r>
            <a:r>
              <a:rPr lang="en-US" sz="1800" dirty="0" err="1">
                <a:latin typeface="Courier New"/>
              </a:rPr>
              <a:t>Addr</a:t>
            </a:r>
            <a:r>
              <a:rPr lang="en-US" sz="1800" dirty="0">
                <a:latin typeface="Courier New"/>
              </a:rPr>
              <a:t> </a:t>
            </a:r>
            <a:r>
              <a:rPr lang="en-US" sz="1800" dirty="0" err="1">
                <a:latin typeface="Courier New"/>
              </a:rPr>
              <a:t>addr</a:t>
            </a:r>
            <a:r>
              <a:rPr lang="en-US" sz="1800" dirty="0">
                <a:latin typeface="Courier New"/>
              </a:rPr>
              <a:t>)   = </a:t>
            </a:r>
            <a:r>
              <a:rPr lang="en-US" sz="1800" dirty="0" err="1">
                <a:latin typeface="Courier New"/>
              </a:rPr>
              <a:t>truncateLSB</a:t>
            </a:r>
            <a:r>
              <a:rPr lang="en-US" sz="1800" dirty="0">
                <a:latin typeface="Courier New"/>
              </a:rPr>
              <a:t>(</a:t>
            </a:r>
            <a:r>
              <a:rPr lang="en-US" sz="1800" dirty="0" err="1">
                <a:latin typeface="Courier New"/>
              </a:rPr>
              <a:t>addr</a:t>
            </a:r>
            <a:r>
              <a:rPr lang="en-US" sz="1800" dirty="0">
                <a:latin typeface="Courier New"/>
              </a:rPr>
              <a:t>);</a:t>
            </a:r>
          </a:p>
          <a:p>
            <a:endParaRPr lang="en-US" sz="1800" dirty="0"/>
          </a:p>
        </p:txBody>
      </p:sp>
      <p:sp>
        <p:nvSpPr>
          <p:cNvPr id="27" name="TextBox 26"/>
          <p:cNvSpPr txBox="1"/>
          <p:nvPr/>
        </p:nvSpPr>
        <p:spPr>
          <a:xfrm>
            <a:off x="4860245" y="4269669"/>
            <a:ext cx="3570208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truncate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truncateMSB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23,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312DCABE-3469-4729-842D-99C1CF712F7E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00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232" y="357962"/>
            <a:ext cx="7772400" cy="1143000"/>
          </a:xfrm>
        </p:spPr>
        <p:txBody>
          <a:bodyPr/>
          <a:lstStyle/>
          <a:p>
            <a:r>
              <a:rPr lang="en-US" dirty="0" smtClean="0"/>
              <a:t>Extracting address tags &amp;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184" y="3063949"/>
            <a:ext cx="8517815" cy="3288186"/>
          </a:xfrm>
        </p:spPr>
        <p:txBody>
          <a:bodyPr/>
          <a:lstStyle/>
          <a:p>
            <a:r>
              <a:rPr lang="en-US" sz="2400" dirty="0"/>
              <a:t>Processor requests are for a single word but </a:t>
            </a:r>
            <a:r>
              <a:rPr lang="en-US" sz="2400" dirty="0" smtClean="0"/>
              <a:t>cache </a:t>
            </a:r>
            <a:r>
              <a:rPr lang="en-US" sz="2400" dirty="0"/>
              <a:t>line </a:t>
            </a:r>
            <a:r>
              <a:rPr lang="en-US" sz="2400" dirty="0" smtClean="0"/>
              <a:t>size is 2</a:t>
            </a:r>
            <a:r>
              <a:rPr lang="en-US" sz="2400" baseline="30000" dirty="0" smtClean="0"/>
              <a:t>L</a:t>
            </a:r>
            <a:r>
              <a:rPr lang="en-US" sz="2400" dirty="0" smtClean="0"/>
              <a:t> words (typically L=2)</a:t>
            </a:r>
          </a:p>
          <a:p>
            <a:r>
              <a:rPr lang="en-US" sz="2400" dirty="0" smtClean="0"/>
              <a:t>Processor uses </a:t>
            </a:r>
            <a:r>
              <a:rPr lang="en-US" sz="2400" i="1" dirty="0" smtClean="0"/>
              <a:t>word-aligned byte addresses</a:t>
            </a:r>
            <a:r>
              <a:rPr lang="en-US" sz="2400" dirty="0" smtClean="0"/>
              <a:t>, i.e. the two least significant bits of the address are 00</a:t>
            </a:r>
          </a:p>
          <a:p>
            <a:r>
              <a:rPr lang="en-US" sz="2400" dirty="0" smtClean="0"/>
              <a:t>Need </a:t>
            </a:r>
            <a:r>
              <a:rPr lang="en-US" sz="2400" dirty="0" err="1" smtClean="0"/>
              <a:t>getIndex</a:t>
            </a:r>
            <a:r>
              <a:rPr lang="en-US" sz="2400" dirty="0" smtClean="0"/>
              <a:t>, </a:t>
            </a:r>
            <a:r>
              <a:rPr lang="en-US" sz="2400" dirty="0" err="1" smtClean="0"/>
              <a:t>getTag</a:t>
            </a:r>
            <a:r>
              <a:rPr lang="en-US" sz="2400" dirty="0" smtClean="0"/>
              <a:t>, </a:t>
            </a:r>
            <a:r>
              <a:rPr lang="en-US" sz="2400" dirty="0" err="1" smtClean="0"/>
              <a:t>getOffset</a:t>
            </a:r>
            <a:r>
              <a:rPr lang="en-US" sz="2400" dirty="0" smtClean="0"/>
              <a:t> functions </a:t>
            </a:r>
          </a:p>
          <a:p>
            <a:pPr marL="0" indent="0">
              <a:buNone/>
            </a:pPr>
            <a:endParaRPr lang="en-US" sz="2400" dirty="0">
              <a:latin typeface="Courier New"/>
            </a:endParaRPr>
          </a:p>
          <a:p>
            <a:pPr marL="0" indent="0">
              <a:buNone/>
            </a:pPr>
            <a:r>
              <a:rPr lang="en-US" sz="2400" dirty="0">
                <a:latin typeface="Courier New"/>
              </a:rPr>
              <a:t> </a:t>
            </a:r>
            <a:endParaRPr lang="en-US" sz="14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1254642" y="1818168"/>
            <a:ext cx="6655981" cy="1155022"/>
            <a:chOff x="1935126" y="3838354"/>
            <a:chExt cx="6655981" cy="1155022"/>
          </a:xfrm>
        </p:grpSpPr>
        <p:sp>
          <p:nvSpPr>
            <p:cNvPr id="8" name="TextBox 7"/>
            <p:cNvSpPr txBox="1"/>
            <p:nvPr/>
          </p:nvSpPr>
          <p:spPr>
            <a:xfrm>
              <a:off x="1935126" y="3838354"/>
              <a:ext cx="4655442" cy="40011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            tag              index    L  2</a:t>
              </a: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 flipH="1" flipV="1">
              <a:off x="6560288" y="4114803"/>
              <a:ext cx="765545" cy="10630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6145619" y="3848987"/>
              <a:ext cx="0" cy="382772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5766391" y="3852531"/>
              <a:ext cx="0" cy="382772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4366437" y="3866707"/>
              <a:ext cx="0" cy="382772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Right Brace 14"/>
            <p:cNvSpPr/>
            <p:nvPr/>
          </p:nvSpPr>
          <p:spPr bwMode="auto">
            <a:xfrm rot="5400000">
              <a:off x="5316281" y="3327995"/>
              <a:ext cx="308341" cy="2222202"/>
            </a:xfrm>
            <a:prstGeom prst="rightBrac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284921" y="4593266"/>
              <a:ext cx="26543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Cache size in bytes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017488" y="3934046"/>
              <a:ext cx="157361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Byte addresses</a:t>
              </a:r>
              <a:endParaRPr lang="en-US" dirty="0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23, 2017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312DCABE-3469-4729-842D-99C1CF712F7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18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4"/>
          <p:cNvSpPr>
            <a:spLocks noGrp="1" noChangeArrowheads="1"/>
          </p:cNvSpPr>
          <p:nvPr>
            <p:ph type="title"/>
          </p:nvPr>
        </p:nvSpPr>
        <p:spPr>
          <a:xfrm>
            <a:off x="500063" y="82550"/>
            <a:ext cx="7162800" cy="1143000"/>
          </a:xfrm>
        </p:spPr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Direct-Mapped Cache</a:t>
            </a:r>
            <a:br>
              <a:rPr lang="en-US" dirty="0" smtClean="0"/>
            </a:br>
            <a:r>
              <a:rPr lang="en-US" sz="2400" dirty="0" smtClean="0"/>
              <a:t>The simplest implementation</a:t>
            </a:r>
            <a:endParaRPr lang="en-US" dirty="0" smtClean="0"/>
          </a:p>
        </p:txBody>
      </p:sp>
      <p:grpSp>
        <p:nvGrpSpPr>
          <p:cNvPr id="24578" name="Group 86"/>
          <p:cNvGrpSpPr>
            <a:grpSpLocks/>
          </p:cNvGrpSpPr>
          <p:nvPr/>
        </p:nvGrpSpPr>
        <p:grpSpPr bwMode="auto">
          <a:xfrm>
            <a:off x="1066800" y="2200275"/>
            <a:ext cx="7288213" cy="3916363"/>
            <a:chOff x="898525" y="1295400"/>
            <a:chExt cx="7288606" cy="5042792"/>
          </a:xfrm>
        </p:grpSpPr>
        <p:sp>
          <p:nvSpPr>
            <p:cNvPr id="24591" name="Rectangle 5"/>
            <p:cNvSpPr>
              <a:spLocks noChangeArrowheads="1"/>
            </p:cNvSpPr>
            <p:nvPr/>
          </p:nvSpPr>
          <p:spPr bwMode="auto">
            <a:xfrm>
              <a:off x="1765300" y="2755900"/>
              <a:ext cx="4851400" cy="14986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4589" name="Line 2"/>
            <p:cNvSpPr>
              <a:spLocks noChangeShapeType="1"/>
            </p:cNvSpPr>
            <p:nvPr/>
          </p:nvSpPr>
          <p:spPr bwMode="auto">
            <a:xfrm>
              <a:off x="2438400" y="5105400"/>
              <a:ext cx="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0" name="Rectangle 3" descr="Large confetti"/>
            <p:cNvSpPr>
              <a:spLocks noChangeArrowheads="1"/>
            </p:cNvSpPr>
            <p:nvPr/>
          </p:nvSpPr>
          <p:spPr bwMode="auto">
            <a:xfrm>
              <a:off x="1758950" y="3511550"/>
              <a:ext cx="4864100" cy="368300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4592" name="Line 6"/>
            <p:cNvSpPr>
              <a:spLocks noChangeShapeType="1"/>
            </p:cNvSpPr>
            <p:nvPr/>
          </p:nvSpPr>
          <p:spPr bwMode="auto">
            <a:xfrm>
              <a:off x="1752600" y="3124200"/>
              <a:ext cx="4876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3" name="Line 7"/>
            <p:cNvSpPr>
              <a:spLocks noChangeShapeType="1"/>
            </p:cNvSpPr>
            <p:nvPr/>
          </p:nvSpPr>
          <p:spPr bwMode="auto">
            <a:xfrm>
              <a:off x="1752600" y="3505200"/>
              <a:ext cx="4876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4" name="Line 8"/>
            <p:cNvSpPr>
              <a:spLocks noChangeShapeType="1"/>
            </p:cNvSpPr>
            <p:nvPr/>
          </p:nvSpPr>
          <p:spPr bwMode="auto">
            <a:xfrm>
              <a:off x="1752600" y="3886200"/>
              <a:ext cx="4876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5" name="Line 9"/>
            <p:cNvSpPr>
              <a:spLocks noChangeShapeType="1"/>
            </p:cNvSpPr>
            <p:nvPr/>
          </p:nvSpPr>
          <p:spPr bwMode="auto">
            <a:xfrm>
              <a:off x="2971800" y="2590800"/>
              <a:ext cx="0" cy="1676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6" name="Line 10"/>
            <p:cNvSpPr>
              <a:spLocks noChangeShapeType="1"/>
            </p:cNvSpPr>
            <p:nvPr/>
          </p:nvSpPr>
          <p:spPr bwMode="auto">
            <a:xfrm>
              <a:off x="3886200" y="2743200"/>
              <a:ext cx="0" cy="152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7" name="Line 11"/>
            <p:cNvSpPr>
              <a:spLocks noChangeShapeType="1"/>
            </p:cNvSpPr>
            <p:nvPr/>
          </p:nvSpPr>
          <p:spPr bwMode="auto">
            <a:xfrm>
              <a:off x="2057400" y="2590800"/>
              <a:ext cx="0" cy="1676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8" name="Rectangle 12"/>
            <p:cNvSpPr>
              <a:spLocks noChangeArrowheads="1"/>
            </p:cNvSpPr>
            <p:nvPr/>
          </p:nvSpPr>
          <p:spPr bwMode="auto">
            <a:xfrm>
              <a:off x="2041525" y="2392363"/>
              <a:ext cx="763253" cy="476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  </a:t>
              </a:r>
              <a:r>
                <a:rPr lang="en-US" sz="1800"/>
                <a:t>Tag</a:t>
              </a:r>
              <a:endParaRPr lang="en-US"/>
            </a:p>
          </p:txBody>
        </p:sp>
        <p:sp>
          <p:nvSpPr>
            <p:cNvPr id="24599" name="Rectangle 13"/>
            <p:cNvSpPr>
              <a:spLocks noChangeArrowheads="1"/>
            </p:cNvSpPr>
            <p:nvPr/>
          </p:nvSpPr>
          <p:spPr bwMode="auto">
            <a:xfrm>
              <a:off x="4098925" y="2392363"/>
              <a:ext cx="1431541" cy="440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800"/>
                <a:t>Data Block</a:t>
              </a:r>
            </a:p>
          </p:txBody>
        </p:sp>
        <p:sp>
          <p:nvSpPr>
            <p:cNvPr id="24600" name="Rectangle 14"/>
            <p:cNvSpPr>
              <a:spLocks noChangeArrowheads="1"/>
            </p:cNvSpPr>
            <p:nvPr/>
          </p:nvSpPr>
          <p:spPr bwMode="auto">
            <a:xfrm>
              <a:off x="1584325" y="2392363"/>
              <a:ext cx="522600" cy="476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  </a:t>
              </a:r>
              <a:r>
                <a:rPr lang="en-US" sz="1800"/>
                <a:t>V</a:t>
              </a:r>
              <a:endParaRPr lang="en-US"/>
            </a:p>
          </p:txBody>
        </p:sp>
        <p:sp>
          <p:nvSpPr>
            <p:cNvPr id="24601" name="Line 15"/>
            <p:cNvSpPr>
              <a:spLocks noChangeShapeType="1"/>
            </p:cNvSpPr>
            <p:nvPr/>
          </p:nvSpPr>
          <p:spPr bwMode="auto">
            <a:xfrm>
              <a:off x="4800600" y="2743200"/>
              <a:ext cx="0" cy="152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2" name="Line 16"/>
            <p:cNvSpPr>
              <a:spLocks noChangeShapeType="1"/>
            </p:cNvSpPr>
            <p:nvPr/>
          </p:nvSpPr>
          <p:spPr bwMode="auto">
            <a:xfrm>
              <a:off x="5715000" y="2743200"/>
              <a:ext cx="0" cy="152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3" name="Rectangle 17"/>
            <p:cNvSpPr>
              <a:spLocks noChangeArrowheads="1"/>
            </p:cNvSpPr>
            <p:nvPr/>
          </p:nvSpPr>
          <p:spPr bwMode="auto">
            <a:xfrm>
              <a:off x="1079500" y="1308100"/>
              <a:ext cx="4318000" cy="508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grpSp>
          <p:nvGrpSpPr>
            <p:cNvPr id="24604" name="Group 18"/>
            <p:cNvGrpSpPr>
              <a:grpSpLocks/>
            </p:cNvGrpSpPr>
            <p:nvPr/>
          </p:nvGrpSpPr>
          <p:grpSpPr bwMode="auto">
            <a:xfrm>
              <a:off x="1827213" y="5419725"/>
              <a:ext cx="325437" cy="473075"/>
              <a:chOff x="1151" y="3414"/>
              <a:chExt cx="205" cy="298"/>
            </a:xfrm>
          </p:grpSpPr>
          <p:sp>
            <p:nvSpPr>
              <p:cNvPr id="24665" name="Line 19"/>
              <p:cNvSpPr>
                <a:spLocks noChangeShapeType="1"/>
              </p:cNvSpPr>
              <p:nvPr/>
            </p:nvSpPr>
            <p:spPr bwMode="auto">
              <a:xfrm>
                <a:off x="1354" y="3414"/>
                <a:ext cx="0" cy="2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66" name="Line 20"/>
              <p:cNvSpPr>
                <a:spLocks noChangeShapeType="1"/>
              </p:cNvSpPr>
              <p:nvPr/>
            </p:nvSpPr>
            <p:spPr bwMode="auto">
              <a:xfrm>
                <a:off x="1152" y="3414"/>
                <a:ext cx="0" cy="2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67" name="Line 21"/>
              <p:cNvSpPr>
                <a:spLocks noChangeShapeType="1"/>
              </p:cNvSpPr>
              <p:nvPr/>
            </p:nvSpPr>
            <p:spPr bwMode="auto">
              <a:xfrm flipH="1">
                <a:off x="1153" y="3416"/>
                <a:ext cx="20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68" name="Arc 22"/>
              <p:cNvSpPr>
                <a:spLocks/>
              </p:cNvSpPr>
              <p:nvPr/>
            </p:nvSpPr>
            <p:spPr bwMode="auto">
              <a:xfrm>
                <a:off x="1249" y="3617"/>
                <a:ext cx="107" cy="94"/>
              </a:xfrm>
              <a:custGeom>
                <a:avLst/>
                <a:gdLst>
                  <a:gd name="T0" fmla="*/ 0 w 21805"/>
                  <a:gd name="T1" fmla="*/ 0 h 21600"/>
                  <a:gd name="T2" fmla="*/ 0 w 21805"/>
                  <a:gd name="T3" fmla="*/ 0 h 21600"/>
                  <a:gd name="T4" fmla="*/ 0 w 21805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805"/>
                  <a:gd name="T10" fmla="*/ 0 h 21600"/>
                  <a:gd name="T11" fmla="*/ 21805 w 21805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805" h="21600" fill="none" extrusionOk="0">
                    <a:moveTo>
                      <a:pt x="21805" y="0"/>
                    </a:moveTo>
                    <a:cubicBezTo>
                      <a:pt x="21805" y="11929"/>
                      <a:pt x="12134" y="21600"/>
                      <a:pt x="205" y="21600"/>
                    </a:cubicBezTo>
                    <a:cubicBezTo>
                      <a:pt x="136" y="21600"/>
                      <a:pt x="68" y="21599"/>
                      <a:pt x="-1" y="21599"/>
                    </a:cubicBezTo>
                  </a:path>
                  <a:path w="21805" h="21600" stroke="0" extrusionOk="0">
                    <a:moveTo>
                      <a:pt x="21805" y="0"/>
                    </a:moveTo>
                    <a:cubicBezTo>
                      <a:pt x="21805" y="11929"/>
                      <a:pt x="12134" y="21600"/>
                      <a:pt x="205" y="21600"/>
                    </a:cubicBezTo>
                    <a:cubicBezTo>
                      <a:pt x="136" y="21600"/>
                      <a:pt x="68" y="21599"/>
                      <a:pt x="-1" y="21599"/>
                    </a:cubicBezTo>
                    <a:lnTo>
                      <a:pt x="205" y="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69" name="Arc 23"/>
              <p:cNvSpPr>
                <a:spLocks/>
              </p:cNvSpPr>
              <p:nvPr/>
            </p:nvSpPr>
            <p:spPr bwMode="auto">
              <a:xfrm>
                <a:off x="1151" y="3618"/>
                <a:ext cx="106" cy="94"/>
              </a:xfrm>
              <a:custGeom>
                <a:avLst/>
                <a:gdLst>
                  <a:gd name="T0" fmla="*/ 0 w 21600"/>
                  <a:gd name="T1" fmla="*/ 0 h 21599"/>
                  <a:gd name="T2" fmla="*/ 0 w 21600"/>
                  <a:gd name="T3" fmla="*/ 0 h 21599"/>
                  <a:gd name="T4" fmla="*/ 0 w 21600"/>
                  <a:gd name="T5" fmla="*/ 0 h 21599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599"/>
                  <a:gd name="T11" fmla="*/ 21600 w 21600"/>
                  <a:gd name="T12" fmla="*/ 21599 h 2159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599" fill="none" extrusionOk="0">
                    <a:moveTo>
                      <a:pt x="21394" y="21599"/>
                    </a:moveTo>
                    <a:cubicBezTo>
                      <a:pt x="9546" y="21486"/>
                      <a:pt x="0" y="11849"/>
                      <a:pt x="0" y="0"/>
                    </a:cubicBezTo>
                  </a:path>
                  <a:path w="21600" h="21599" stroke="0" extrusionOk="0">
                    <a:moveTo>
                      <a:pt x="21394" y="21599"/>
                    </a:moveTo>
                    <a:cubicBezTo>
                      <a:pt x="9546" y="21486"/>
                      <a:pt x="0" y="1184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605" name="AutoShape 24"/>
            <p:cNvSpPr>
              <a:spLocks noChangeArrowheads="1"/>
            </p:cNvSpPr>
            <p:nvPr/>
          </p:nvSpPr>
          <p:spPr bwMode="auto">
            <a:xfrm rot="10800000" flipH="1" flipV="1">
              <a:off x="4279900" y="5576888"/>
              <a:ext cx="1117600" cy="277812"/>
            </a:xfrm>
            <a:custGeom>
              <a:avLst/>
              <a:gdLst>
                <a:gd name="T0" fmla="*/ 2147483647 w 21600"/>
                <a:gd name="T1" fmla="*/ 295537636 h 21600"/>
                <a:gd name="T2" fmla="*/ 2147483647 w 21600"/>
                <a:gd name="T3" fmla="*/ 591075273 h 21600"/>
                <a:gd name="T4" fmla="*/ 2147483647 w 21600"/>
                <a:gd name="T5" fmla="*/ 295537636 h 21600"/>
                <a:gd name="T6" fmla="*/ 214748364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Oval 25"/>
            <p:cNvSpPr>
              <a:spLocks noChangeArrowheads="1"/>
            </p:cNvSpPr>
            <p:nvPr/>
          </p:nvSpPr>
          <p:spPr bwMode="auto">
            <a:xfrm>
              <a:off x="2173288" y="4660900"/>
              <a:ext cx="508000" cy="508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4607" name="Rectangle 26"/>
            <p:cNvSpPr>
              <a:spLocks noChangeArrowheads="1"/>
            </p:cNvSpPr>
            <p:nvPr/>
          </p:nvSpPr>
          <p:spPr bwMode="auto">
            <a:xfrm>
              <a:off x="2206625" y="4716463"/>
              <a:ext cx="395963" cy="476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 smtClean="0"/>
                <a:t>=</a:t>
              </a:r>
              <a:endParaRPr lang="en-US" dirty="0"/>
            </a:p>
          </p:txBody>
        </p:sp>
        <p:sp>
          <p:nvSpPr>
            <p:cNvPr id="24608" name="Rectangle 27"/>
            <p:cNvSpPr>
              <a:spLocks noChangeArrowheads="1"/>
            </p:cNvSpPr>
            <p:nvPr/>
          </p:nvSpPr>
          <p:spPr bwMode="auto">
            <a:xfrm>
              <a:off x="4632325" y="1365529"/>
              <a:ext cx="801534" cy="404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600"/>
                <a:t>Offset</a:t>
              </a:r>
            </a:p>
          </p:txBody>
        </p:sp>
        <p:sp>
          <p:nvSpPr>
            <p:cNvPr id="24609" name="Line 28"/>
            <p:cNvSpPr>
              <a:spLocks noChangeShapeType="1"/>
            </p:cNvSpPr>
            <p:nvPr/>
          </p:nvSpPr>
          <p:spPr bwMode="auto">
            <a:xfrm>
              <a:off x="4648200" y="1295400"/>
              <a:ext cx="0" cy="533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0" name="Line 29"/>
            <p:cNvSpPr>
              <a:spLocks noChangeShapeType="1"/>
            </p:cNvSpPr>
            <p:nvPr/>
          </p:nvSpPr>
          <p:spPr bwMode="auto">
            <a:xfrm>
              <a:off x="2514600" y="1295400"/>
              <a:ext cx="0" cy="533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1" name="Rectangle 30"/>
            <p:cNvSpPr>
              <a:spLocks noChangeArrowheads="1"/>
            </p:cNvSpPr>
            <p:nvPr/>
          </p:nvSpPr>
          <p:spPr bwMode="auto">
            <a:xfrm>
              <a:off x="1355725" y="1338262"/>
              <a:ext cx="808331" cy="476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  Tag</a:t>
              </a:r>
            </a:p>
          </p:txBody>
        </p:sp>
        <p:sp>
          <p:nvSpPr>
            <p:cNvPr id="24612" name="Rectangle 31"/>
            <p:cNvSpPr>
              <a:spLocks noChangeArrowheads="1"/>
            </p:cNvSpPr>
            <p:nvPr/>
          </p:nvSpPr>
          <p:spPr bwMode="auto">
            <a:xfrm>
              <a:off x="3057525" y="1338262"/>
              <a:ext cx="920162" cy="476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Index</a:t>
              </a:r>
            </a:p>
          </p:txBody>
        </p:sp>
        <p:sp>
          <p:nvSpPr>
            <p:cNvPr id="24613" name="Line 32"/>
            <p:cNvSpPr>
              <a:spLocks noChangeShapeType="1"/>
            </p:cNvSpPr>
            <p:nvPr/>
          </p:nvSpPr>
          <p:spPr bwMode="auto">
            <a:xfrm>
              <a:off x="1905000" y="3733800"/>
              <a:ext cx="0" cy="1066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Line 33"/>
            <p:cNvSpPr>
              <a:spLocks noChangeShapeType="1"/>
            </p:cNvSpPr>
            <p:nvPr/>
          </p:nvSpPr>
          <p:spPr bwMode="auto">
            <a:xfrm>
              <a:off x="2438400" y="3733800"/>
              <a:ext cx="0" cy="914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Line 34"/>
            <p:cNvSpPr>
              <a:spLocks noChangeShapeType="1"/>
            </p:cNvSpPr>
            <p:nvPr/>
          </p:nvSpPr>
          <p:spPr bwMode="auto">
            <a:xfrm>
              <a:off x="1981200" y="5867400"/>
              <a:ext cx="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6" name="Line 35"/>
            <p:cNvSpPr>
              <a:spLocks noChangeShapeType="1"/>
            </p:cNvSpPr>
            <p:nvPr/>
          </p:nvSpPr>
          <p:spPr bwMode="auto">
            <a:xfrm flipH="1">
              <a:off x="1447800" y="6019800"/>
              <a:ext cx="533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7" name="Line 36"/>
            <p:cNvSpPr>
              <a:spLocks noChangeShapeType="1"/>
            </p:cNvSpPr>
            <p:nvPr/>
          </p:nvSpPr>
          <p:spPr bwMode="auto">
            <a:xfrm flipH="1">
              <a:off x="2057400" y="5257800"/>
              <a:ext cx="381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8" name="Line 37"/>
            <p:cNvSpPr>
              <a:spLocks noChangeShapeType="1"/>
            </p:cNvSpPr>
            <p:nvPr/>
          </p:nvSpPr>
          <p:spPr bwMode="auto">
            <a:xfrm>
              <a:off x="2057400" y="5257800"/>
              <a:ext cx="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9" name="Line 38"/>
            <p:cNvSpPr>
              <a:spLocks noChangeShapeType="1"/>
            </p:cNvSpPr>
            <p:nvPr/>
          </p:nvSpPr>
          <p:spPr bwMode="auto">
            <a:xfrm>
              <a:off x="3440113" y="3733800"/>
              <a:ext cx="0" cy="1371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0" name="Line 39"/>
            <p:cNvSpPr>
              <a:spLocks noChangeShapeType="1"/>
            </p:cNvSpPr>
            <p:nvPr/>
          </p:nvSpPr>
          <p:spPr bwMode="auto">
            <a:xfrm flipH="1">
              <a:off x="3429000" y="5105400"/>
              <a:ext cx="914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1" name="Line 40"/>
            <p:cNvSpPr>
              <a:spLocks noChangeShapeType="1"/>
            </p:cNvSpPr>
            <p:nvPr/>
          </p:nvSpPr>
          <p:spPr bwMode="auto">
            <a:xfrm>
              <a:off x="4343400" y="5105400"/>
              <a:ext cx="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2" name="Line 41"/>
            <p:cNvSpPr>
              <a:spLocks noChangeShapeType="1"/>
            </p:cNvSpPr>
            <p:nvPr/>
          </p:nvSpPr>
          <p:spPr bwMode="auto">
            <a:xfrm>
              <a:off x="4327525" y="3733800"/>
              <a:ext cx="0" cy="1143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3" name="Line 42"/>
            <p:cNvSpPr>
              <a:spLocks noChangeShapeType="1"/>
            </p:cNvSpPr>
            <p:nvPr/>
          </p:nvSpPr>
          <p:spPr bwMode="auto">
            <a:xfrm flipH="1">
              <a:off x="4343400" y="4876800"/>
              <a:ext cx="304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4" name="Line 43"/>
            <p:cNvSpPr>
              <a:spLocks noChangeShapeType="1"/>
            </p:cNvSpPr>
            <p:nvPr/>
          </p:nvSpPr>
          <p:spPr bwMode="auto">
            <a:xfrm>
              <a:off x="4648200" y="4876800"/>
              <a:ext cx="0" cy="685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5" name="Line 44"/>
            <p:cNvSpPr>
              <a:spLocks noChangeShapeType="1"/>
            </p:cNvSpPr>
            <p:nvPr/>
          </p:nvSpPr>
          <p:spPr bwMode="auto">
            <a:xfrm>
              <a:off x="5029200" y="4876800"/>
              <a:ext cx="0" cy="685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6" name="Line 45"/>
            <p:cNvSpPr>
              <a:spLocks noChangeShapeType="1"/>
            </p:cNvSpPr>
            <p:nvPr/>
          </p:nvSpPr>
          <p:spPr bwMode="auto">
            <a:xfrm>
              <a:off x="5334000" y="5105400"/>
              <a:ext cx="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7" name="Line 46"/>
            <p:cNvSpPr>
              <a:spLocks noChangeShapeType="1"/>
            </p:cNvSpPr>
            <p:nvPr/>
          </p:nvSpPr>
          <p:spPr bwMode="auto">
            <a:xfrm flipH="1">
              <a:off x="5029200" y="4876800"/>
              <a:ext cx="304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8" name="Line 47"/>
            <p:cNvSpPr>
              <a:spLocks noChangeShapeType="1"/>
            </p:cNvSpPr>
            <p:nvPr/>
          </p:nvSpPr>
          <p:spPr bwMode="auto">
            <a:xfrm flipH="1">
              <a:off x="5334000" y="5105400"/>
              <a:ext cx="838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9" name="Line 48"/>
            <p:cNvSpPr>
              <a:spLocks noChangeShapeType="1"/>
            </p:cNvSpPr>
            <p:nvPr/>
          </p:nvSpPr>
          <p:spPr bwMode="auto">
            <a:xfrm>
              <a:off x="5357813" y="3733800"/>
              <a:ext cx="0" cy="1143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0" name="Line 49"/>
            <p:cNvSpPr>
              <a:spLocks noChangeShapeType="1"/>
            </p:cNvSpPr>
            <p:nvPr/>
          </p:nvSpPr>
          <p:spPr bwMode="auto">
            <a:xfrm>
              <a:off x="6178550" y="3733800"/>
              <a:ext cx="0" cy="1371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1" name="Line 50"/>
            <p:cNvSpPr>
              <a:spLocks noChangeShapeType="1"/>
            </p:cNvSpPr>
            <p:nvPr/>
          </p:nvSpPr>
          <p:spPr bwMode="auto">
            <a:xfrm>
              <a:off x="4876800" y="5867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2" name="Line 51"/>
            <p:cNvSpPr>
              <a:spLocks noChangeShapeType="1"/>
            </p:cNvSpPr>
            <p:nvPr/>
          </p:nvSpPr>
          <p:spPr bwMode="auto">
            <a:xfrm flipH="1">
              <a:off x="4876800" y="6096000"/>
              <a:ext cx="990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lg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3" name="Line 52"/>
            <p:cNvSpPr>
              <a:spLocks noChangeShapeType="1"/>
            </p:cNvSpPr>
            <p:nvPr/>
          </p:nvSpPr>
          <p:spPr bwMode="auto">
            <a:xfrm>
              <a:off x="3581400" y="1828800"/>
              <a:ext cx="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4" name="Line 53"/>
            <p:cNvSpPr>
              <a:spLocks noChangeShapeType="1"/>
            </p:cNvSpPr>
            <p:nvPr/>
          </p:nvSpPr>
          <p:spPr bwMode="auto">
            <a:xfrm flipH="1">
              <a:off x="1524000" y="2133600"/>
              <a:ext cx="2057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5" name="Line 54"/>
            <p:cNvSpPr>
              <a:spLocks noChangeShapeType="1"/>
            </p:cNvSpPr>
            <p:nvPr/>
          </p:nvSpPr>
          <p:spPr bwMode="auto">
            <a:xfrm>
              <a:off x="1752600" y="1828800"/>
              <a:ext cx="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6" name="Line 55"/>
            <p:cNvSpPr>
              <a:spLocks noChangeShapeType="1"/>
            </p:cNvSpPr>
            <p:nvPr/>
          </p:nvSpPr>
          <p:spPr bwMode="auto">
            <a:xfrm>
              <a:off x="1524000" y="2133600"/>
              <a:ext cx="0" cy="152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7" name="Line 56"/>
            <p:cNvSpPr>
              <a:spLocks noChangeShapeType="1"/>
            </p:cNvSpPr>
            <p:nvPr/>
          </p:nvSpPr>
          <p:spPr bwMode="auto">
            <a:xfrm flipH="1">
              <a:off x="1524000" y="3657600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8" name="Line 57"/>
            <p:cNvSpPr>
              <a:spLocks noChangeShapeType="1"/>
            </p:cNvSpPr>
            <p:nvPr/>
          </p:nvSpPr>
          <p:spPr bwMode="auto">
            <a:xfrm flipH="1">
              <a:off x="1066800" y="1981200"/>
              <a:ext cx="685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9" name="Line 58"/>
            <p:cNvSpPr>
              <a:spLocks noChangeShapeType="1"/>
            </p:cNvSpPr>
            <p:nvPr/>
          </p:nvSpPr>
          <p:spPr bwMode="auto">
            <a:xfrm>
              <a:off x="1066800" y="1981200"/>
              <a:ext cx="0" cy="2895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0" name="Line 59"/>
            <p:cNvSpPr>
              <a:spLocks noChangeShapeType="1"/>
            </p:cNvSpPr>
            <p:nvPr/>
          </p:nvSpPr>
          <p:spPr bwMode="auto">
            <a:xfrm flipH="1">
              <a:off x="1066800" y="4876800"/>
              <a:ext cx="762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1" name="Line 60"/>
            <p:cNvSpPr>
              <a:spLocks noChangeShapeType="1"/>
            </p:cNvSpPr>
            <p:nvPr/>
          </p:nvSpPr>
          <p:spPr bwMode="auto">
            <a:xfrm flipH="1">
              <a:off x="1752600" y="4876800"/>
              <a:ext cx="381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2" name="Oval 61"/>
            <p:cNvSpPr>
              <a:spLocks noChangeArrowheads="1"/>
            </p:cNvSpPr>
            <p:nvPr/>
          </p:nvSpPr>
          <p:spPr bwMode="auto">
            <a:xfrm>
              <a:off x="1874838" y="3670300"/>
              <a:ext cx="63500" cy="635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4643" name="Oval 62"/>
            <p:cNvSpPr>
              <a:spLocks noChangeArrowheads="1"/>
            </p:cNvSpPr>
            <p:nvPr/>
          </p:nvSpPr>
          <p:spPr bwMode="auto">
            <a:xfrm>
              <a:off x="2403475" y="3670300"/>
              <a:ext cx="63500" cy="635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4644" name="Oval 63"/>
            <p:cNvSpPr>
              <a:spLocks noChangeArrowheads="1"/>
            </p:cNvSpPr>
            <p:nvPr/>
          </p:nvSpPr>
          <p:spPr bwMode="auto">
            <a:xfrm>
              <a:off x="3408363" y="3670300"/>
              <a:ext cx="63500" cy="635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4645" name="Oval 64"/>
            <p:cNvSpPr>
              <a:spLocks noChangeArrowheads="1"/>
            </p:cNvSpPr>
            <p:nvPr/>
          </p:nvSpPr>
          <p:spPr bwMode="auto">
            <a:xfrm>
              <a:off x="4295775" y="3670300"/>
              <a:ext cx="63500" cy="635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4646" name="Oval 65"/>
            <p:cNvSpPr>
              <a:spLocks noChangeArrowheads="1"/>
            </p:cNvSpPr>
            <p:nvPr/>
          </p:nvSpPr>
          <p:spPr bwMode="auto">
            <a:xfrm>
              <a:off x="5326063" y="3670300"/>
              <a:ext cx="63500" cy="635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4647" name="Oval 66"/>
            <p:cNvSpPr>
              <a:spLocks noChangeArrowheads="1"/>
            </p:cNvSpPr>
            <p:nvPr/>
          </p:nvSpPr>
          <p:spPr bwMode="auto">
            <a:xfrm>
              <a:off x="6146800" y="3670300"/>
              <a:ext cx="63500" cy="635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4648" name="Line 67"/>
            <p:cNvSpPr>
              <a:spLocks noChangeShapeType="1"/>
            </p:cNvSpPr>
            <p:nvPr/>
          </p:nvSpPr>
          <p:spPr bwMode="auto">
            <a:xfrm>
              <a:off x="1905000" y="4953000"/>
              <a:ext cx="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9" name="Line 68"/>
            <p:cNvSpPr>
              <a:spLocks noChangeShapeType="1"/>
            </p:cNvSpPr>
            <p:nvPr/>
          </p:nvSpPr>
          <p:spPr bwMode="auto">
            <a:xfrm>
              <a:off x="5029200" y="1828800"/>
              <a:ext cx="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0" name="Line 69"/>
            <p:cNvSpPr>
              <a:spLocks noChangeShapeType="1"/>
            </p:cNvSpPr>
            <p:nvPr/>
          </p:nvSpPr>
          <p:spPr bwMode="auto">
            <a:xfrm flipH="1">
              <a:off x="5029200" y="2133600"/>
              <a:ext cx="2590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1" name="Line 70"/>
            <p:cNvSpPr>
              <a:spLocks noChangeShapeType="1"/>
            </p:cNvSpPr>
            <p:nvPr/>
          </p:nvSpPr>
          <p:spPr bwMode="auto">
            <a:xfrm>
              <a:off x="7620000" y="2133600"/>
              <a:ext cx="0" cy="3581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2" name="Line 71"/>
            <p:cNvSpPr>
              <a:spLocks noChangeShapeType="1"/>
            </p:cNvSpPr>
            <p:nvPr/>
          </p:nvSpPr>
          <p:spPr bwMode="auto">
            <a:xfrm flipH="1">
              <a:off x="5257800" y="5715000"/>
              <a:ext cx="2362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3" name="Line 72"/>
            <p:cNvSpPr>
              <a:spLocks noChangeShapeType="1"/>
            </p:cNvSpPr>
            <p:nvPr/>
          </p:nvSpPr>
          <p:spPr bwMode="auto">
            <a:xfrm flipH="1">
              <a:off x="1143000" y="1905000"/>
              <a:ext cx="1524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4" name="Line 73"/>
            <p:cNvSpPr>
              <a:spLocks noChangeShapeType="1"/>
            </p:cNvSpPr>
            <p:nvPr/>
          </p:nvSpPr>
          <p:spPr bwMode="auto">
            <a:xfrm flipH="1">
              <a:off x="3200400" y="2057400"/>
              <a:ext cx="1524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5" name="Line 74"/>
            <p:cNvSpPr>
              <a:spLocks noChangeShapeType="1"/>
            </p:cNvSpPr>
            <p:nvPr/>
          </p:nvSpPr>
          <p:spPr bwMode="auto">
            <a:xfrm flipH="1">
              <a:off x="5715000" y="2057400"/>
              <a:ext cx="1524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6" name="Line 75"/>
            <p:cNvSpPr>
              <a:spLocks noChangeShapeType="1"/>
            </p:cNvSpPr>
            <p:nvPr/>
          </p:nvSpPr>
          <p:spPr bwMode="auto">
            <a:xfrm flipH="1">
              <a:off x="2362200" y="4343400"/>
              <a:ext cx="1524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7" name="Rectangle 76"/>
            <p:cNvSpPr>
              <a:spLocks noChangeArrowheads="1"/>
            </p:cNvSpPr>
            <p:nvPr/>
          </p:nvSpPr>
          <p:spPr bwMode="auto">
            <a:xfrm>
              <a:off x="1050925" y="2011362"/>
              <a:ext cx="376721" cy="476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 t</a:t>
              </a:r>
            </a:p>
          </p:txBody>
        </p:sp>
        <p:sp>
          <p:nvSpPr>
            <p:cNvPr id="24658" name="Rectangle 77"/>
            <p:cNvSpPr>
              <a:spLocks noChangeArrowheads="1"/>
            </p:cNvSpPr>
            <p:nvPr/>
          </p:nvSpPr>
          <p:spPr bwMode="auto">
            <a:xfrm>
              <a:off x="3108325" y="2163763"/>
              <a:ext cx="428020" cy="476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 k</a:t>
              </a:r>
            </a:p>
          </p:txBody>
        </p:sp>
        <p:sp>
          <p:nvSpPr>
            <p:cNvPr id="24659" name="Rectangle 78"/>
            <p:cNvSpPr>
              <a:spLocks noChangeArrowheads="1"/>
            </p:cNvSpPr>
            <p:nvPr/>
          </p:nvSpPr>
          <p:spPr bwMode="auto">
            <a:xfrm>
              <a:off x="5622925" y="2163763"/>
              <a:ext cx="436035" cy="476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 b</a:t>
              </a:r>
            </a:p>
          </p:txBody>
        </p:sp>
        <p:sp>
          <p:nvSpPr>
            <p:cNvPr id="24660" name="Rectangle 79"/>
            <p:cNvSpPr>
              <a:spLocks noChangeArrowheads="1"/>
            </p:cNvSpPr>
            <p:nvPr/>
          </p:nvSpPr>
          <p:spPr bwMode="auto">
            <a:xfrm>
              <a:off x="2498725" y="4297363"/>
              <a:ext cx="376721" cy="476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 t</a:t>
              </a:r>
            </a:p>
          </p:txBody>
        </p:sp>
        <p:sp>
          <p:nvSpPr>
            <p:cNvPr id="24661" name="Rectangle 80"/>
            <p:cNvSpPr>
              <a:spLocks noChangeArrowheads="1"/>
            </p:cNvSpPr>
            <p:nvPr/>
          </p:nvSpPr>
          <p:spPr bwMode="auto">
            <a:xfrm>
              <a:off x="898525" y="5821362"/>
              <a:ext cx="599548" cy="440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800"/>
                <a:t>HIT</a:t>
              </a:r>
            </a:p>
          </p:txBody>
        </p:sp>
        <p:sp>
          <p:nvSpPr>
            <p:cNvPr id="24662" name="Rectangle 81"/>
            <p:cNvSpPr>
              <a:spLocks noChangeArrowheads="1"/>
            </p:cNvSpPr>
            <p:nvPr/>
          </p:nvSpPr>
          <p:spPr bwMode="auto">
            <a:xfrm>
              <a:off x="5851525" y="5897564"/>
              <a:ext cx="2335606" cy="440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800"/>
                <a:t>Data Word or Byte</a:t>
              </a:r>
            </a:p>
          </p:txBody>
        </p:sp>
        <p:sp>
          <p:nvSpPr>
            <p:cNvPr id="24663" name="Line 82"/>
            <p:cNvSpPr>
              <a:spLocks noChangeShapeType="1"/>
            </p:cNvSpPr>
            <p:nvPr/>
          </p:nvSpPr>
          <p:spPr bwMode="auto">
            <a:xfrm>
              <a:off x="6781800" y="2743200"/>
              <a:ext cx="0" cy="152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64" name="Rectangle 83"/>
            <p:cNvSpPr>
              <a:spLocks noChangeArrowheads="1"/>
            </p:cNvSpPr>
            <p:nvPr/>
          </p:nvSpPr>
          <p:spPr bwMode="auto">
            <a:xfrm>
              <a:off x="6765925" y="3306763"/>
              <a:ext cx="774283" cy="931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  2</a:t>
              </a:r>
              <a:r>
                <a:rPr lang="en-US" baseline="30000"/>
                <a:t>k</a:t>
              </a:r>
            </a:p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lines</a:t>
              </a:r>
            </a:p>
          </p:txBody>
        </p:sp>
      </p:grpSp>
      <p:sp>
        <p:nvSpPr>
          <p:cNvPr id="24579" name="Rectangle 81"/>
          <p:cNvSpPr>
            <a:spLocks noChangeArrowheads="1"/>
          </p:cNvSpPr>
          <p:nvPr/>
        </p:nvSpPr>
        <p:spPr bwMode="auto">
          <a:xfrm>
            <a:off x="1819023" y="1362075"/>
            <a:ext cx="2442976" cy="342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dirty="0" smtClean="0"/>
              <a:t>Cache line  </a:t>
            </a:r>
            <a:r>
              <a:rPr lang="en-US" sz="1800" dirty="0"/>
              <a:t>number</a:t>
            </a:r>
          </a:p>
        </p:txBody>
      </p:sp>
      <p:sp>
        <p:nvSpPr>
          <p:cNvPr id="24581" name="Right Brace 90"/>
          <p:cNvSpPr>
            <a:spLocks/>
          </p:cNvSpPr>
          <p:nvPr/>
        </p:nvSpPr>
        <p:spPr bwMode="auto">
          <a:xfrm rot="-5400000">
            <a:off x="2843213" y="171450"/>
            <a:ext cx="417512" cy="3487738"/>
          </a:xfrm>
          <a:prstGeom prst="rightBrace">
            <a:avLst>
              <a:gd name="adj1" fmla="val 8315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775194" y="6057457"/>
            <a:ext cx="4248279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What is a bad reference pattern?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725723" y="6070329"/>
            <a:ext cx="2779928" cy="7232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dirty="0" err="1">
                <a:solidFill>
                  <a:srgbClr val="FF0000"/>
                </a:solidFill>
                <a:latin typeface="Comic Sans MS" pitchFamily="66" charset="0"/>
              </a:rPr>
              <a:t>Strided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and 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stride =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size of cache</a:t>
            </a:r>
          </a:p>
        </p:txBody>
      </p:sp>
      <p:sp>
        <p:nvSpPr>
          <p:cNvPr id="24585" name="TextBox 94"/>
          <p:cNvSpPr txBox="1">
            <a:spLocks noChangeArrowheads="1"/>
          </p:cNvSpPr>
          <p:nvPr/>
        </p:nvSpPr>
        <p:spPr bwMode="auto">
          <a:xfrm>
            <a:off x="6291263" y="2211388"/>
            <a:ext cx="16986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req address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23,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312DCABE-3469-4729-842D-99C1CF712F7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06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Loads</a:t>
            </a:r>
          </a:p>
        </p:txBody>
      </p:sp>
      <p:sp>
        <p:nvSpPr>
          <p:cNvPr id="1843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611676" y="1546226"/>
            <a:ext cx="5181600" cy="719137"/>
          </a:xfrm>
        </p:spPr>
        <p:txBody>
          <a:bodyPr lIns="92075" tIns="46038" rIns="92075" bIns="46038"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000" dirty="0" smtClean="0"/>
              <a:t>Search the cache for the processor generated address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03325" y="2332038"/>
            <a:ext cx="2911475" cy="2346325"/>
            <a:chOff x="758" y="1392"/>
            <a:chExt cx="1834" cy="1478"/>
          </a:xfrm>
        </p:grpSpPr>
        <p:sp>
          <p:nvSpPr>
            <p:cNvPr id="18444" name="Line 5"/>
            <p:cNvSpPr>
              <a:spLocks noChangeShapeType="1"/>
            </p:cNvSpPr>
            <p:nvPr/>
          </p:nvSpPr>
          <p:spPr bwMode="auto">
            <a:xfrm flipH="1">
              <a:off x="1536" y="1392"/>
              <a:ext cx="1056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5" name="Rectangle 6"/>
            <p:cNvSpPr>
              <a:spLocks noChangeArrowheads="1"/>
            </p:cNvSpPr>
            <p:nvPr/>
          </p:nvSpPr>
          <p:spPr bwMode="auto">
            <a:xfrm>
              <a:off x="854" y="1459"/>
              <a:ext cx="1414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dirty="0"/>
                <a:t>Found in cache </a:t>
              </a:r>
            </a:p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dirty="0"/>
                <a:t>a.k.a.  </a:t>
              </a:r>
              <a:r>
                <a:rPr lang="en-US" dirty="0" smtClean="0">
                  <a:solidFill>
                    <a:srgbClr val="FF0000"/>
                  </a:solidFill>
                </a:rPr>
                <a:t>hit</a:t>
              </a:r>
              <a:endParaRPr lang="en-US" u="sng" dirty="0">
                <a:solidFill>
                  <a:srgbClr val="FF0000"/>
                </a:solidFill>
              </a:endParaRPr>
            </a:p>
          </p:txBody>
        </p:sp>
        <p:sp>
          <p:nvSpPr>
            <p:cNvPr id="18446" name="Rectangle 7"/>
            <p:cNvSpPr>
              <a:spLocks noChangeArrowheads="1"/>
            </p:cNvSpPr>
            <p:nvPr/>
          </p:nvSpPr>
          <p:spPr bwMode="auto">
            <a:xfrm>
              <a:off x="758" y="2288"/>
              <a:ext cx="1618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dirty="0"/>
                <a:t>Return </a:t>
              </a:r>
              <a:r>
                <a:rPr lang="en-US" dirty="0" smtClean="0"/>
                <a:t>a copy of the word </a:t>
              </a:r>
              <a:r>
                <a:rPr lang="en-US" dirty="0"/>
                <a:t>from </a:t>
              </a:r>
              <a:r>
                <a:rPr lang="en-US" dirty="0" smtClean="0"/>
                <a:t>the cache-line</a:t>
              </a:r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67200" y="2332038"/>
            <a:ext cx="2755900" cy="1295400"/>
            <a:chOff x="4267200" y="2332038"/>
            <a:chExt cx="2755900" cy="1295400"/>
          </a:xfrm>
        </p:grpSpPr>
        <p:sp>
          <p:nvSpPr>
            <p:cNvPr id="18441" name="Line 9"/>
            <p:cNvSpPr>
              <a:spLocks noChangeShapeType="1"/>
            </p:cNvSpPr>
            <p:nvPr/>
          </p:nvSpPr>
          <p:spPr bwMode="auto">
            <a:xfrm>
              <a:off x="4267200" y="2332038"/>
              <a:ext cx="1676400" cy="1295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2" name="Rectangle 10"/>
            <p:cNvSpPr>
              <a:spLocks noChangeArrowheads="1"/>
            </p:cNvSpPr>
            <p:nvPr/>
          </p:nvSpPr>
          <p:spPr bwMode="auto">
            <a:xfrm>
              <a:off x="5241925" y="2438401"/>
              <a:ext cx="1781175" cy="723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dirty="0"/>
                <a:t>Not in cache</a:t>
              </a:r>
            </a:p>
            <a:p>
              <a:pPr eaLnBrk="0" hangingPunct="0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</a:pPr>
              <a:r>
                <a:rPr lang="en-US" dirty="0"/>
                <a:t>a.k.a. </a:t>
              </a:r>
              <a:r>
                <a:rPr lang="en-US" dirty="0" smtClean="0">
                  <a:solidFill>
                    <a:srgbClr val="FF0000"/>
                  </a:solidFill>
                </a:rPr>
                <a:t>miss</a:t>
              </a:r>
              <a:endParaRPr lang="en-US" u="sng" dirty="0">
                <a:solidFill>
                  <a:srgbClr val="FF0000"/>
                </a:solidFill>
              </a:endParaRPr>
            </a:p>
          </p:txBody>
        </p:sp>
      </p:grp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4632325" y="3698876"/>
            <a:ext cx="3921125" cy="233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dirty="0" smtClean="0"/>
              <a:t>Bring the missing cache-line from </a:t>
            </a:r>
            <a:r>
              <a:rPr lang="en-US" dirty="0"/>
              <a:t>Main Memory </a:t>
            </a:r>
            <a:r>
              <a:rPr lang="en-US" dirty="0" smtClean="0"/>
              <a:t> </a:t>
            </a:r>
          </a:p>
          <a:p>
            <a:pPr eaLnBrk="0" hangingPunct="0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dirty="0" smtClean="0"/>
              <a:t>May </a:t>
            </a:r>
            <a:r>
              <a:rPr lang="en-US" dirty="0"/>
              <a:t>require writing back a </a:t>
            </a:r>
            <a:r>
              <a:rPr lang="en-US" dirty="0" smtClean="0"/>
              <a:t>cache-line to create space</a:t>
            </a:r>
            <a:endParaRPr lang="en-US" dirty="0"/>
          </a:p>
          <a:p>
            <a:pPr eaLnBrk="0" hangingPunct="0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dirty="0" smtClean="0"/>
              <a:t>…</a:t>
            </a:r>
            <a:endParaRPr lang="en-US" dirty="0"/>
          </a:p>
          <a:p>
            <a:pPr eaLnBrk="0" hangingPunct="0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dirty="0" smtClean="0"/>
              <a:t>Update cache and </a:t>
            </a:r>
            <a:endParaRPr lang="en-US" u="sng" dirty="0"/>
          </a:p>
          <a:p>
            <a:pPr eaLnBrk="0" hangingPunct="0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</a:pPr>
            <a:r>
              <a:rPr lang="en-US" dirty="0" smtClean="0"/>
              <a:t>return word </a:t>
            </a:r>
            <a:r>
              <a:rPr lang="en-US" dirty="0"/>
              <a:t>to </a:t>
            </a:r>
            <a:r>
              <a:rPr lang="en-US" dirty="0" smtClean="0"/>
              <a:t>processor</a:t>
            </a:r>
            <a:endParaRPr lang="en-US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23,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312DCABE-3469-4729-842D-99C1CF712F7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39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534400" cy="1143000"/>
          </a:xfrm>
        </p:spPr>
        <p:txBody>
          <a:bodyPr/>
          <a:lstStyle/>
          <a:p>
            <a:r>
              <a:rPr lang="en-US" dirty="0" smtClean="0"/>
              <a:t>Stores</a:t>
            </a:r>
          </a:p>
        </p:txBody>
      </p:sp>
      <p:sp>
        <p:nvSpPr>
          <p:cNvPr id="19458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715963" y="1658938"/>
            <a:ext cx="8247062" cy="4397985"/>
          </a:xfrm>
        </p:spPr>
        <p:txBody>
          <a:bodyPr/>
          <a:lstStyle/>
          <a:p>
            <a:r>
              <a:rPr lang="en-US" sz="2400" dirty="0" smtClean="0"/>
              <a:t>On a write hit: </a:t>
            </a:r>
            <a:r>
              <a:rPr lang="en-US" sz="2400" dirty="0"/>
              <a:t>write only to cache and update the next level memory when line is evacuated</a:t>
            </a:r>
          </a:p>
          <a:p>
            <a:r>
              <a:rPr lang="en-US" sz="2400" dirty="0" smtClean="0"/>
              <a:t>On a write miss:  allocate – because of multi-word lines we first fetch the line, and then update a word in it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23,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312DCABE-3469-4729-842D-99C1CF712F7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291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231" y="381000"/>
            <a:ext cx="7772400" cy="1143000"/>
          </a:xfrm>
        </p:spPr>
        <p:txBody>
          <a:bodyPr/>
          <a:lstStyle/>
          <a:p>
            <a:r>
              <a:rPr lang="en-US" dirty="0" smtClean="0"/>
              <a:t>Blocking vs. Non-Blocking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230" y="1543050"/>
            <a:ext cx="8075095" cy="4367644"/>
          </a:xfrm>
        </p:spPr>
        <p:txBody>
          <a:bodyPr/>
          <a:lstStyle/>
          <a:p>
            <a:r>
              <a:rPr lang="en-US" sz="2800" dirty="0" smtClean="0"/>
              <a:t>Blocking cache:</a:t>
            </a:r>
          </a:p>
          <a:p>
            <a:pPr lvl="1"/>
            <a:r>
              <a:rPr lang="en-US" sz="2400" dirty="0" smtClean="0"/>
              <a:t>At most one outstanding miss</a:t>
            </a:r>
          </a:p>
          <a:p>
            <a:pPr lvl="1"/>
            <a:r>
              <a:rPr lang="en-US" sz="2400" dirty="0" smtClean="0"/>
              <a:t>Cache must wait for memory to respond</a:t>
            </a:r>
          </a:p>
          <a:p>
            <a:pPr lvl="1"/>
            <a:r>
              <a:rPr lang="en-US" sz="2400" dirty="0" smtClean="0"/>
              <a:t>Cache does not accept requests in the meantime</a:t>
            </a:r>
          </a:p>
          <a:p>
            <a:r>
              <a:rPr lang="en-US" sz="2800" dirty="0" smtClean="0"/>
              <a:t>Non-blocking cache:</a:t>
            </a:r>
          </a:p>
          <a:p>
            <a:pPr lvl="1"/>
            <a:r>
              <a:rPr lang="en-US" sz="2400" dirty="0" smtClean="0"/>
              <a:t>Multiple outstanding misses</a:t>
            </a:r>
          </a:p>
          <a:p>
            <a:pPr lvl="1"/>
            <a:r>
              <a:rPr lang="en-US" sz="2400" dirty="0" smtClean="0"/>
              <a:t>Cache can continue to process requests while waiting for memory to respond to misses</a:t>
            </a:r>
            <a:endParaRPr lang="en-US" sz="2400" dirty="0"/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1678506" y="5643994"/>
            <a:ext cx="71252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We will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design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a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write-back,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W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rite-miss allocate, Direct-mapped, blocking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cache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23,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312DCABE-3469-4729-842D-99C1CF712F7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43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Interface</a:t>
            </a:r>
          </a:p>
        </p:txBody>
      </p:sp>
      <p:sp>
        <p:nvSpPr>
          <p:cNvPr id="27650" name="TextBox 6"/>
          <p:cNvSpPr txBox="1">
            <a:spLocks noChangeArrowheads="1"/>
          </p:cNvSpPr>
          <p:nvPr/>
        </p:nvSpPr>
        <p:spPr bwMode="auto">
          <a:xfrm>
            <a:off x="1489075" y="3922260"/>
            <a:ext cx="6801862" cy="260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Cache;</a:t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// (op: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/St,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..., data: ...)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#(Data)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resp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// no response for St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method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ActionValue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memReq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method Action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memResp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(Line r);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endinterface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651" name="Rectangle 7"/>
          <p:cNvSpPr>
            <a:spLocks noChangeArrowheads="1"/>
          </p:cNvSpPr>
          <p:nvPr/>
        </p:nvSpPr>
        <p:spPr bwMode="auto">
          <a:xfrm>
            <a:off x="3152775" y="1624513"/>
            <a:ext cx="3001963" cy="2198687"/>
          </a:xfrm>
          <a:prstGeom prst="rect">
            <a:avLst/>
          </a:prstGeom>
          <a:solidFill>
            <a:srgbClr val="92D05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27652" name="Rectangle 8"/>
          <p:cNvSpPr>
            <a:spLocks noChangeArrowheads="1"/>
          </p:cNvSpPr>
          <p:nvPr/>
        </p:nvSpPr>
        <p:spPr bwMode="auto">
          <a:xfrm>
            <a:off x="3152775" y="1911850"/>
            <a:ext cx="246063" cy="393700"/>
          </a:xfrm>
          <a:prstGeom prst="rect">
            <a:avLst/>
          </a:prstGeom>
          <a:solidFill>
            <a:srgbClr val="F6FD71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3159125" y="3288213"/>
            <a:ext cx="246063" cy="341312"/>
          </a:xfrm>
          <a:prstGeom prst="rect">
            <a:avLst/>
          </a:prstGeom>
          <a:solidFill>
            <a:srgbClr val="F6FD71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cxnSp>
        <p:nvCxnSpPr>
          <p:cNvPr id="27654" name="Straight Arrow Connector 17"/>
          <p:cNvCxnSpPr>
            <a:cxnSpLocks noChangeShapeType="1"/>
          </p:cNvCxnSpPr>
          <p:nvPr/>
        </p:nvCxnSpPr>
        <p:spPr bwMode="auto">
          <a:xfrm>
            <a:off x="2087563" y="2075363"/>
            <a:ext cx="1063625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 type="none" w="med" len="med"/>
            <a:tailEnd type="triangle" w="med" len="med"/>
          </a:ln>
        </p:spPr>
      </p:cxnSp>
      <p:sp>
        <p:nvSpPr>
          <p:cNvPr id="27655" name="TextBox 22"/>
          <p:cNvSpPr txBox="1">
            <a:spLocks noChangeArrowheads="1"/>
          </p:cNvSpPr>
          <p:nvPr/>
        </p:nvSpPr>
        <p:spPr bwMode="auto">
          <a:xfrm>
            <a:off x="4094163" y="2607175"/>
            <a:ext cx="1068387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2400"/>
              <a:t>cache</a:t>
            </a:r>
          </a:p>
        </p:txBody>
      </p:sp>
      <p:sp>
        <p:nvSpPr>
          <p:cNvPr id="27656" name="TextBox 23"/>
          <p:cNvSpPr txBox="1">
            <a:spLocks noChangeArrowheads="1"/>
          </p:cNvSpPr>
          <p:nvPr/>
        </p:nvSpPr>
        <p:spPr bwMode="auto">
          <a:xfrm>
            <a:off x="2238375" y="1721350"/>
            <a:ext cx="606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req</a:t>
            </a:r>
          </a:p>
        </p:txBody>
      </p:sp>
      <p:cxnSp>
        <p:nvCxnSpPr>
          <p:cNvPr id="27657" name="Straight Arrow Connector 25"/>
          <p:cNvCxnSpPr>
            <a:cxnSpLocks noChangeShapeType="1"/>
          </p:cNvCxnSpPr>
          <p:nvPr/>
        </p:nvCxnSpPr>
        <p:spPr bwMode="auto">
          <a:xfrm>
            <a:off x="2084388" y="3480300"/>
            <a:ext cx="1063625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 type="triangle" w="med" len="med"/>
            <a:tailEnd type="none" w="med" len="med"/>
          </a:ln>
        </p:spPr>
      </p:cxnSp>
      <p:sp>
        <p:nvSpPr>
          <p:cNvPr id="27658" name="TextBox 27"/>
          <p:cNvSpPr txBox="1">
            <a:spLocks noChangeArrowheads="1"/>
          </p:cNvSpPr>
          <p:nvPr/>
        </p:nvSpPr>
        <p:spPr bwMode="auto">
          <a:xfrm>
            <a:off x="2254250" y="3067551"/>
            <a:ext cx="739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resp</a:t>
            </a:r>
          </a:p>
        </p:txBody>
      </p:sp>
      <p:sp>
        <p:nvSpPr>
          <p:cNvPr id="27659" name="Rectangle 29"/>
          <p:cNvSpPr>
            <a:spLocks noChangeArrowheads="1"/>
          </p:cNvSpPr>
          <p:nvPr/>
        </p:nvSpPr>
        <p:spPr bwMode="auto">
          <a:xfrm>
            <a:off x="5911850" y="1913438"/>
            <a:ext cx="246063" cy="668337"/>
          </a:xfrm>
          <a:prstGeom prst="rect">
            <a:avLst/>
          </a:prstGeom>
          <a:solidFill>
            <a:srgbClr val="F6FD71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sp>
        <p:nvSpPr>
          <p:cNvPr id="27660" name="Rectangle 30"/>
          <p:cNvSpPr>
            <a:spLocks noChangeArrowheads="1"/>
          </p:cNvSpPr>
          <p:nvPr/>
        </p:nvSpPr>
        <p:spPr bwMode="auto">
          <a:xfrm>
            <a:off x="5908675" y="2872288"/>
            <a:ext cx="246063" cy="690562"/>
          </a:xfrm>
          <a:prstGeom prst="rect">
            <a:avLst/>
          </a:prstGeom>
          <a:solidFill>
            <a:srgbClr val="F6FD71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endParaRPr lang="en-US"/>
          </a:p>
        </p:txBody>
      </p:sp>
      <p:cxnSp>
        <p:nvCxnSpPr>
          <p:cNvPr id="27661" name="Straight Arrow Connector 31"/>
          <p:cNvCxnSpPr>
            <a:cxnSpLocks noChangeShapeType="1"/>
          </p:cNvCxnSpPr>
          <p:nvPr/>
        </p:nvCxnSpPr>
        <p:spPr bwMode="auto">
          <a:xfrm>
            <a:off x="6161088" y="2337300"/>
            <a:ext cx="1065212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 type="none" w="med" len="med"/>
            <a:tailEnd type="triangle" w="med" len="med"/>
          </a:ln>
        </p:spPr>
      </p:cxnSp>
      <p:sp>
        <p:nvSpPr>
          <p:cNvPr id="27662" name="TextBox 33"/>
          <p:cNvSpPr txBox="1">
            <a:spLocks noChangeArrowheads="1"/>
          </p:cNvSpPr>
          <p:nvPr/>
        </p:nvSpPr>
        <p:spPr bwMode="auto">
          <a:xfrm>
            <a:off x="6284913" y="1981700"/>
            <a:ext cx="13213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err="1" smtClean="0"/>
              <a:t>memReq</a:t>
            </a:r>
            <a:endParaRPr lang="en-US" dirty="0"/>
          </a:p>
        </p:txBody>
      </p:sp>
      <p:cxnSp>
        <p:nvCxnSpPr>
          <p:cNvPr id="27663" name="Straight Arrow Connector 35"/>
          <p:cNvCxnSpPr>
            <a:cxnSpLocks noChangeShapeType="1"/>
          </p:cNvCxnSpPr>
          <p:nvPr/>
        </p:nvCxnSpPr>
        <p:spPr bwMode="auto">
          <a:xfrm>
            <a:off x="6157913" y="3273925"/>
            <a:ext cx="1065212" cy="0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 type="triangle" w="med" len="med"/>
            <a:tailEnd type="none" w="med" len="med"/>
          </a:ln>
        </p:spPr>
      </p:cxnSp>
      <p:sp>
        <p:nvSpPr>
          <p:cNvPr id="27664" name="TextBox 37"/>
          <p:cNvSpPr txBox="1">
            <a:spLocks noChangeArrowheads="1"/>
          </p:cNvSpPr>
          <p:nvPr/>
        </p:nvSpPr>
        <p:spPr bwMode="auto">
          <a:xfrm>
            <a:off x="6281738" y="2918325"/>
            <a:ext cx="14543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err="1" smtClean="0"/>
              <a:t>memResp</a:t>
            </a:r>
            <a:endParaRPr lang="en-US" dirty="0"/>
          </a:p>
        </p:txBody>
      </p:sp>
      <p:sp>
        <p:nvSpPr>
          <p:cNvPr id="27665" name="TextBox 39"/>
          <p:cNvSpPr txBox="1">
            <a:spLocks noChangeArrowheads="1"/>
          </p:cNvSpPr>
          <p:nvPr/>
        </p:nvSpPr>
        <p:spPr bwMode="auto">
          <a:xfrm>
            <a:off x="573088" y="2375400"/>
            <a:ext cx="1419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Processor</a:t>
            </a:r>
          </a:p>
        </p:txBody>
      </p:sp>
      <p:sp>
        <p:nvSpPr>
          <p:cNvPr id="27666" name="TextBox 40"/>
          <p:cNvSpPr txBox="1">
            <a:spLocks noChangeArrowheads="1"/>
          </p:cNvSpPr>
          <p:nvPr/>
        </p:nvSpPr>
        <p:spPr bwMode="auto">
          <a:xfrm>
            <a:off x="7540789" y="2196165"/>
            <a:ext cx="14787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smtClean="0"/>
              <a:t>DRAM or next level cache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472820" y="3072313"/>
            <a:ext cx="723900" cy="3762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dirty="0" err="1">
                <a:latin typeface="Verdana" pitchFamily="-96" charset="0"/>
              </a:rPr>
              <a:t>hitQ</a:t>
            </a:r>
            <a:endParaRPr lang="en-US" dirty="0">
              <a:latin typeface="Verdana" pitchFamily="-9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78375" y="2105525"/>
            <a:ext cx="112094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dirty="0" err="1" smtClean="0">
                <a:latin typeface="Verdana" pitchFamily="-96" charset="0"/>
              </a:rPr>
              <a:t>mReqQ</a:t>
            </a:r>
            <a:endParaRPr lang="en-US" dirty="0">
              <a:latin typeface="Verdana" pitchFamily="-9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648200" y="3062788"/>
            <a:ext cx="1258888" cy="3762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dirty="0" err="1">
                <a:latin typeface="Verdana" pitchFamily="-96" charset="0"/>
              </a:rPr>
              <a:t>mRespQ</a:t>
            </a:r>
            <a:endParaRPr lang="en-US" dirty="0">
              <a:latin typeface="Verdana" pitchFamily="-9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55227" y="2116691"/>
            <a:ext cx="83869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dirty="0" err="1" smtClean="0">
                <a:latin typeface="Verdana" pitchFamily="-96" charset="0"/>
              </a:rPr>
              <a:t>mshr</a:t>
            </a:r>
            <a:endParaRPr lang="en-US" dirty="0">
              <a:latin typeface="Verdana" pitchFamily="-96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82991" y="2448406"/>
            <a:ext cx="3044959" cy="1454724"/>
            <a:chOff x="382991" y="2638406"/>
            <a:chExt cx="3044959" cy="1454724"/>
          </a:xfrm>
        </p:grpSpPr>
        <p:sp>
          <p:nvSpPr>
            <p:cNvPr id="2" name="TextBox 1"/>
            <p:cNvSpPr txBox="1"/>
            <p:nvPr/>
          </p:nvSpPr>
          <p:spPr>
            <a:xfrm>
              <a:off x="382991" y="3169800"/>
              <a:ext cx="171894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sz="1800" dirty="0" smtClean="0">
                  <a:latin typeface="Comic Sans MS" panose="030F0702030302020204" pitchFamily="66" charset="0"/>
                </a:rPr>
                <a:t>Miss request Handling Register(s)</a:t>
              </a:r>
              <a:endParaRPr lang="en-US" sz="1800" dirty="0">
                <a:latin typeface="Comic Sans MS" panose="030F0702030302020204" pitchFamily="66" charset="0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 flipV="1">
              <a:off x="2050096" y="2638406"/>
              <a:ext cx="1377854" cy="663059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4"/>
          <p:cNvGrpSpPr/>
          <p:nvPr/>
        </p:nvGrpSpPr>
        <p:grpSpPr>
          <a:xfrm>
            <a:off x="6240944" y="3812332"/>
            <a:ext cx="2850157" cy="903251"/>
            <a:chOff x="6240944" y="3812332"/>
            <a:chExt cx="2850157" cy="903251"/>
          </a:xfrm>
        </p:grpSpPr>
        <p:sp>
          <p:nvSpPr>
            <p:cNvPr id="32" name="TextBox 31"/>
            <p:cNvSpPr txBox="1"/>
            <p:nvPr/>
          </p:nvSpPr>
          <p:spPr>
            <a:xfrm>
              <a:off x="6240944" y="3812332"/>
              <a:ext cx="28501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sz="1800" dirty="0" smtClean="0">
                  <a:latin typeface="Comic Sans MS" panose="030F0702030302020204" pitchFamily="66" charset="0"/>
                </a:rPr>
                <a:t>Requests are tagged for  non-blocking caches</a:t>
              </a:r>
              <a:endParaRPr lang="en-US" sz="1800" dirty="0">
                <a:latin typeface="Comic Sans MS" panose="030F0702030302020204" pitchFamily="66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 flipV="1">
              <a:off x="7957547" y="4405745"/>
              <a:ext cx="68013" cy="309838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7" name="TextBox 36"/>
          <p:cNvSpPr txBox="1"/>
          <p:nvPr/>
        </p:nvSpPr>
        <p:spPr>
          <a:xfrm>
            <a:off x="7159251" y="4855686"/>
            <a:ext cx="19847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sz="1800" dirty="0" smtClean="0">
                <a:latin typeface="Comic Sans MS" panose="030F0702030302020204" pitchFamily="66" charset="0"/>
              </a:rPr>
              <a:t>Can be replaced by first and </a:t>
            </a:r>
            <a:r>
              <a:rPr kumimoji="1" lang="en-US" sz="1800" dirty="0" err="1" smtClean="0">
                <a:latin typeface="Comic Sans MS" panose="030F0702030302020204" pitchFamily="66" charset="0"/>
              </a:rPr>
              <a:t>deq</a:t>
            </a:r>
            <a:r>
              <a:rPr kumimoji="1" lang="en-US" sz="1800" dirty="0" smtClean="0">
                <a:latin typeface="Comic Sans MS" panose="030F0702030302020204" pitchFamily="66" charset="0"/>
              </a:rPr>
              <a:t> methods</a:t>
            </a:r>
            <a:endParaRPr lang="en-US" sz="1800" dirty="0">
              <a:latin typeface="Comic Sans MS" panose="030F0702030302020204" pitchFamily="66" charset="0"/>
            </a:endParaRPr>
          </a:p>
        </p:txBody>
      </p:sp>
      <p:sp>
        <p:nvSpPr>
          <p:cNvPr id="13" name="Right Brace 12"/>
          <p:cNvSpPr/>
          <p:nvPr/>
        </p:nvSpPr>
        <p:spPr bwMode="auto">
          <a:xfrm>
            <a:off x="6854092" y="5033108"/>
            <a:ext cx="250093" cy="398584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23, 2017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312DCABE-3469-4729-842D-99C1CF712F7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96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46" grpId="0" animBg="1"/>
      <p:bldP spid="37" grpId="0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 dynamics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938" y="1543050"/>
            <a:ext cx="7893566" cy="4629150"/>
          </a:xfrm>
        </p:spPr>
        <p:txBody>
          <a:bodyPr/>
          <a:lstStyle/>
          <a:p>
            <a:r>
              <a:rPr lang="en-US" sz="2400" dirty="0" smtClean="0"/>
              <a:t>The cache either gets a hit and responds immediately, or it gets a miss, in which case it takes several steps to process the miss</a:t>
            </a:r>
          </a:p>
          <a:p>
            <a:r>
              <a:rPr lang="en-US" sz="2400" dirty="0"/>
              <a:t>Reading the response </a:t>
            </a:r>
            <a:r>
              <a:rPr lang="en-US" sz="2400" dirty="0" err="1"/>
              <a:t>dequeues</a:t>
            </a:r>
            <a:r>
              <a:rPr lang="en-US" sz="2400" dirty="0"/>
              <a:t> </a:t>
            </a:r>
            <a:r>
              <a:rPr lang="en-US" sz="2400" dirty="0" smtClean="0"/>
              <a:t>it</a:t>
            </a:r>
          </a:p>
          <a:p>
            <a:pPr lvl="1"/>
            <a:r>
              <a:rPr lang="en-US" sz="2000" dirty="0" err="1" smtClean="0"/>
              <a:t>Resp</a:t>
            </a:r>
            <a:r>
              <a:rPr lang="en-US" sz="2000" dirty="0" smtClean="0"/>
              <a:t> can be replaced by first and </a:t>
            </a:r>
            <a:r>
              <a:rPr lang="en-US" sz="2000" dirty="0" err="1" smtClean="0"/>
              <a:t>deq</a:t>
            </a:r>
            <a:r>
              <a:rPr lang="en-US" sz="2000" dirty="0" smtClean="0"/>
              <a:t> methods</a:t>
            </a:r>
            <a:endParaRPr lang="en-US" sz="2000" dirty="0"/>
          </a:p>
          <a:p>
            <a:r>
              <a:rPr lang="en-US" sz="2400" dirty="0" smtClean="0"/>
              <a:t>Methods </a:t>
            </a:r>
            <a:r>
              <a:rPr lang="en-US" sz="2400" dirty="0"/>
              <a:t>are guarded, e.g., </a:t>
            </a:r>
            <a:r>
              <a:rPr lang="en-US" sz="2400" dirty="0" smtClean="0"/>
              <a:t>cache </a:t>
            </a:r>
            <a:r>
              <a:rPr lang="en-US" sz="2400" dirty="0"/>
              <a:t>may not be ready to accept a request because it is processing a miss</a:t>
            </a:r>
          </a:p>
          <a:p>
            <a:r>
              <a:rPr lang="en-US" sz="2400" dirty="0" smtClean="0"/>
              <a:t>A </a:t>
            </a:r>
            <a:r>
              <a:rPr lang="en-US" sz="2400" dirty="0" err="1" smtClean="0"/>
              <a:t>mshr</a:t>
            </a:r>
            <a:r>
              <a:rPr lang="en-US" sz="2400" dirty="0" smtClean="0"/>
              <a:t> register keeps track of the state of the request while processing it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/>
              </a:rPr>
              <a:t>    </a:t>
            </a:r>
            <a:r>
              <a:rPr lang="en-US" sz="1800" b="1" dirty="0" err="1" smtClean="0">
                <a:latin typeface="Courier New"/>
              </a:rPr>
              <a:t>typedef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dirty="0" err="1">
                <a:latin typeface="Courier New"/>
              </a:rPr>
              <a:t>enum</a:t>
            </a:r>
            <a:r>
              <a:rPr lang="en-US" sz="1800" dirty="0">
                <a:latin typeface="Courier New"/>
              </a:rPr>
              <a:t> {Ready, </a:t>
            </a:r>
            <a:r>
              <a:rPr lang="en-US" sz="1800" dirty="0" err="1">
                <a:latin typeface="Courier New"/>
              </a:rPr>
              <a:t>StartMiss</a:t>
            </a:r>
            <a:r>
              <a:rPr lang="en-US" sz="1800" dirty="0">
                <a:latin typeface="Courier New"/>
              </a:rPr>
              <a:t>, </a:t>
            </a:r>
            <a:r>
              <a:rPr lang="en-US" sz="1800" dirty="0" err="1">
                <a:latin typeface="Courier New"/>
              </a:rPr>
              <a:t>SendFillReq</a:t>
            </a:r>
            <a:r>
              <a:rPr lang="en-US" sz="1800" dirty="0">
                <a:latin typeface="Courier New"/>
              </a:rPr>
              <a:t>, </a:t>
            </a:r>
            <a:r>
              <a:rPr lang="en-US" sz="1800" dirty="0" smtClean="0">
                <a:latin typeface="Courier New"/>
              </a:rPr>
              <a:t>	</a:t>
            </a:r>
            <a:r>
              <a:rPr lang="en-US" sz="1800" dirty="0" err="1" smtClean="0">
                <a:latin typeface="Courier New"/>
              </a:rPr>
              <a:t>WaitFillResp</a:t>
            </a:r>
            <a:r>
              <a:rPr lang="en-US" sz="1800" dirty="0">
                <a:latin typeface="Courier New"/>
              </a:rPr>
              <a:t>} </a:t>
            </a:r>
            <a:r>
              <a:rPr lang="en-US" sz="1800" dirty="0" err="1" smtClean="0">
                <a:latin typeface="Courier New"/>
              </a:rPr>
              <a:t>ReqStatus</a:t>
            </a:r>
            <a:r>
              <a:rPr lang="en-US" sz="1800" dirty="0" smtClean="0">
                <a:latin typeface="Courier New"/>
              </a:rPr>
              <a:t> </a:t>
            </a:r>
            <a:r>
              <a:rPr lang="en-US" sz="1800" b="1" dirty="0">
                <a:latin typeface="Courier New"/>
              </a:rPr>
              <a:t>deriving</a:t>
            </a:r>
            <a:r>
              <a:rPr lang="en-US" sz="1800" dirty="0">
                <a:latin typeface="Courier New"/>
              </a:rPr>
              <a:t> (Bits, </a:t>
            </a:r>
            <a:r>
              <a:rPr lang="en-US" sz="1800" dirty="0" err="1">
                <a:latin typeface="Courier New"/>
              </a:rPr>
              <a:t>Eq</a:t>
            </a:r>
            <a:r>
              <a:rPr lang="en-US" sz="1800" dirty="0" smtClean="0">
                <a:latin typeface="Courier New"/>
              </a:rPr>
              <a:t>);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23, 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L13-</a:t>
            </a:r>
            <a:fld id="{312DCABE-3469-4729-842D-99C1CF712F7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4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39565</TotalTime>
  <Words>1970</Words>
  <Application>Microsoft Office PowerPoint</Application>
  <PresentationFormat>On-screen Show (4:3)</PresentationFormat>
  <Paragraphs>379</Paragraphs>
  <Slides>22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Blueprint</vt:lpstr>
      <vt:lpstr>PowerPoint Presentation</vt:lpstr>
      <vt:lpstr>Inside a Cache</vt:lpstr>
      <vt:lpstr>Extracting address tags &amp; index</vt:lpstr>
      <vt:lpstr>Direct-Mapped Cache The simplest implementation</vt:lpstr>
      <vt:lpstr>Loads</vt:lpstr>
      <vt:lpstr>Stores</vt:lpstr>
      <vt:lpstr>Blocking vs. Non-Blocking cache</vt:lpstr>
      <vt:lpstr>Cache Interface</vt:lpstr>
      <vt:lpstr>Interface dynamics</vt:lpstr>
      <vt:lpstr>Blocking cache state elements</vt:lpstr>
      <vt:lpstr>Req method Blocking cache</vt:lpstr>
      <vt:lpstr>Miss processing</vt:lpstr>
      <vt:lpstr>Start-miss and Send-fill rules</vt:lpstr>
      <vt:lpstr>Wait-fill rule</vt:lpstr>
      <vt:lpstr>Rest of the methods</vt:lpstr>
      <vt:lpstr>Hit and miss performance</vt:lpstr>
      <vt:lpstr>Speeding up Store Misses</vt:lpstr>
      <vt:lpstr>Store Buffer</vt:lpstr>
      <vt:lpstr>L1+Store Buffer (write-back, write-miss-allocate): Req method</vt:lpstr>
      <vt:lpstr>L1+Store Buffer (write-back, write-miss-allocate): Exit from Store Buff</vt:lpstr>
      <vt:lpstr>Give priority to req method in accessing L1</vt:lpstr>
      <vt:lpstr>Functions to extract cache tag, index, word offset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Bluespec technical deep dive</dc:title>
  <dc:creator>Nikhil</dc:creator>
  <cp:lastModifiedBy>Arvind</cp:lastModifiedBy>
  <cp:revision>1293</cp:revision>
  <cp:lastPrinted>2014-10-31T14:40:20Z</cp:lastPrinted>
  <dcterms:created xsi:type="dcterms:W3CDTF">2003-01-21T19:25:41Z</dcterms:created>
  <dcterms:modified xsi:type="dcterms:W3CDTF">2017-10-30T16:25:02Z</dcterms:modified>
</cp:coreProperties>
</file>